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2" r:id="rId20"/>
    <p:sldId id="273" r:id="rId21"/>
    <p:sldId id="283" r:id="rId22"/>
    <p:sldId id="274" r:id="rId23"/>
    <p:sldId id="275" r:id="rId24"/>
    <p:sldId id="276" r:id="rId25"/>
    <p:sldId id="277" r:id="rId26"/>
    <p:sldId id="278" r:id="rId27"/>
    <p:sldId id="279" r:id="rId28"/>
    <p:sldId id="280" r:id="rId29"/>
    <p:sldId id="281"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89">
          <p15:clr>
            <a:srgbClr val="000000"/>
          </p15:clr>
        </p15:guide>
        <p15:guide id="2" pos="3822">
          <p15:clr>
            <a:srgbClr val="000000"/>
          </p15:clr>
        </p15:guide>
        <p15:guide id="3" pos="4634">
          <p15:clr>
            <a:srgbClr val="000000"/>
          </p15:clr>
        </p15:guide>
        <p15:guide id="4" pos="300">
          <p15:clr>
            <a:srgbClr val="000000"/>
          </p15:clr>
        </p15:guide>
        <p15:guide id="5" pos="7448">
          <p15:clr>
            <a:srgbClr val="000000"/>
          </p15:clr>
        </p15:guide>
        <p15:guide id="6" pos="488">
          <p15:clr>
            <a:srgbClr val="000000"/>
          </p15:clr>
        </p15:guide>
        <p15:guide id="7" orient="horz" pos="318">
          <p15:clr>
            <a:srgbClr val="000000"/>
          </p15:clr>
        </p15:guide>
        <p15:guide id="8" orient="horz"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jntNunou8ecorQj7QJ18jtXyAT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4A321F-61E9-4314-8941-3847E4674225}">
  <a:tblStyle styleId="{C24A321F-61E9-4314-8941-3847E467422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guide orient="horz" pos="2989"/>
        <p:guide pos="3822"/>
        <p:guide pos="4634"/>
        <p:guide pos="300"/>
        <p:guide pos="7448"/>
        <p:guide pos="488"/>
        <p:guide orient="horz" pos="318"/>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745f6b6926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1745f6b6926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7c1caf5870_1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g17c1caf5870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745f6b6926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1745f6b6926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7c1caf5870_1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17c1caf5870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7c1caf5870_1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17c1caf5870_1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7c1caf5870_1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g17c1caf5870_1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7c1caf5870_1_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g17c1caf5870_1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7cb7db6b27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17cb7db6b2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745f6b6926_1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g1745f6b6926_1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7c1caf5870_1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g17c1caf5870_1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745f6b6926_1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g1745f6b6926_1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7c1caf5870_1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17c1caf5870_1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745f6b6926_1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1745f6b6926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7c1caf5870_1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8" name="Google Shape;618;g17c1caf5870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745f6b6926_1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g1745f6b6926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7c1caf5870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17c1caf5870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7c1caf5870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17c1caf5870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745f6b6926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745f6b692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745f6b6926_1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745f6b6926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745f6b6926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g1745f6b6926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pic>
        <p:nvPicPr>
          <p:cNvPr id="15" name="Google Shape;15;g1745f6b6926_0_97"/>
          <p:cNvPicPr preferRelativeResize="0"/>
          <p:nvPr/>
        </p:nvPicPr>
        <p:blipFill rotWithShape="1">
          <a:blip r:embed="rId2">
            <a:alphaModFix/>
          </a:blip>
          <a:srcRect/>
          <a:stretch/>
        </p:blipFill>
        <p:spPr>
          <a:xfrm>
            <a:off x="-71717" y="-43827"/>
            <a:ext cx="12410592" cy="6980958"/>
          </a:xfrm>
          <a:prstGeom prst="rect">
            <a:avLst/>
          </a:prstGeom>
          <a:noFill/>
          <a:ln>
            <a:noFill/>
          </a:ln>
        </p:spPr>
      </p:pic>
      <p:sp>
        <p:nvSpPr>
          <p:cNvPr id="16" name="Google Shape;16;g1745f6b6926_0_97"/>
          <p:cNvSpPr/>
          <p:nvPr/>
        </p:nvSpPr>
        <p:spPr>
          <a:xfrm>
            <a:off x="-71719" y="1749293"/>
            <a:ext cx="7343591" cy="3520473"/>
          </a:xfrm>
          <a:custGeom>
            <a:avLst/>
            <a:gdLst/>
            <a:ahLst/>
            <a:cxnLst/>
            <a:rect l="l" t="t" r="r" b="b"/>
            <a:pathLst>
              <a:path w="5595117" h="1269783" extrusionOk="0">
                <a:moveTo>
                  <a:pt x="3" y="1260990"/>
                </a:moveTo>
                <a:cubicBezTo>
                  <a:pt x="2" y="924509"/>
                  <a:pt x="1" y="339714"/>
                  <a:pt x="0" y="3233"/>
                </a:cubicBezTo>
                <a:lnTo>
                  <a:pt x="5595117" y="0"/>
                </a:lnTo>
                <a:lnTo>
                  <a:pt x="5434738" y="1269783"/>
                </a:lnTo>
                <a:lnTo>
                  <a:pt x="3" y="1260990"/>
                </a:lnTo>
                <a:close/>
              </a:path>
            </a:pathLst>
          </a:custGeom>
          <a:solidFill>
            <a:srgbClr val="171616">
              <a:alpha val="43529"/>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g1745f6b6926_0_97"/>
          <p:cNvSpPr txBox="1">
            <a:spLocks noGrp="1"/>
          </p:cNvSpPr>
          <p:nvPr>
            <p:ph type="ctrTitle"/>
          </p:nvPr>
        </p:nvSpPr>
        <p:spPr>
          <a:xfrm>
            <a:off x="838200" y="2170469"/>
            <a:ext cx="6443100" cy="1715700"/>
          </a:xfrm>
          <a:prstGeom prst="rect">
            <a:avLst/>
          </a:prstGeom>
          <a:noFill/>
          <a:ln>
            <a:noFill/>
          </a:ln>
          <a:effectLst>
            <a:outerShdw blurRad="50800" dist="76200" dir="2700000" algn="tl" rotWithShape="0">
              <a:srgbClr val="000000">
                <a:alpha val="40000"/>
              </a:srgbClr>
            </a:outerShdw>
          </a:effectLst>
        </p:spPr>
        <p:txBody>
          <a:bodyPr spcFirstLastPara="1" wrap="square" lIns="121900" tIns="60925" rIns="121900" bIns="60925" anchor="t" anchorCtr="0">
            <a:normAutofit/>
          </a:bodyPr>
          <a:lstStyle>
            <a:lvl1pPr lvl="0" algn="l">
              <a:lnSpc>
                <a:spcPct val="90000"/>
              </a:lnSpc>
              <a:spcBef>
                <a:spcPts val="0"/>
              </a:spcBef>
              <a:spcAft>
                <a:spcPts val="0"/>
              </a:spcAft>
              <a:buClr>
                <a:srgbClr val="F2F2F2"/>
              </a:buClr>
              <a:buSzPts val="5300"/>
              <a:buFont typeface="Arial"/>
              <a:buNone/>
              <a:defRPr sz="5300">
                <a:solidFill>
                  <a:srgbClr val="F2F2F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18" name="Google Shape;18;g1745f6b6926_0_97"/>
          <p:cNvSpPr txBox="1">
            <a:spLocks noGrp="1"/>
          </p:cNvSpPr>
          <p:nvPr>
            <p:ph type="subTitle" idx="1"/>
          </p:nvPr>
        </p:nvSpPr>
        <p:spPr>
          <a:xfrm>
            <a:off x="838200" y="3886165"/>
            <a:ext cx="6163200" cy="1196700"/>
          </a:xfrm>
          <a:prstGeom prst="rect">
            <a:avLst/>
          </a:prstGeom>
          <a:noFill/>
          <a:ln>
            <a:noFill/>
          </a:ln>
        </p:spPr>
        <p:txBody>
          <a:bodyPr spcFirstLastPara="1" wrap="square" lIns="121900" tIns="60925" rIns="121900" bIns="60925" anchor="t" anchorCtr="0">
            <a:normAutofit/>
          </a:bodyPr>
          <a:lstStyle>
            <a:lvl1pPr lvl="0" algn="l">
              <a:lnSpc>
                <a:spcPct val="90000"/>
              </a:lnSpc>
              <a:spcBef>
                <a:spcPts val="1000"/>
              </a:spcBef>
              <a:spcAft>
                <a:spcPts val="0"/>
              </a:spcAft>
              <a:buClr>
                <a:srgbClr val="F2F2F2"/>
              </a:buClr>
              <a:buSzPts val="2400"/>
              <a:buNone/>
              <a:defRPr sz="2400">
                <a:solidFill>
                  <a:srgbClr val="F2F2F2"/>
                </a:solidFill>
              </a:defRPr>
            </a:lvl1pPr>
            <a:lvl2pPr lvl="1" algn="ctr">
              <a:lnSpc>
                <a:spcPct val="90000"/>
              </a:lnSpc>
              <a:spcBef>
                <a:spcPts val="500"/>
              </a:spcBef>
              <a:spcAft>
                <a:spcPts val="0"/>
              </a:spcAft>
              <a:buClr>
                <a:srgbClr val="004282"/>
              </a:buClr>
              <a:buSzPts val="2000"/>
              <a:buNone/>
              <a:defRPr sz="2000"/>
            </a:lvl2pPr>
            <a:lvl3pPr lvl="2" algn="ctr">
              <a:lnSpc>
                <a:spcPct val="90000"/>
              </a:lnSpc>
              <a:spcBef>
                <a:spcPts val="500"/>
              </a:spcBef>
              <a:spcAft>
                <a:spcPts val="0"/>
              </a:spcAft>
              <a:buClr>
                <a:srgbClr val="004282"/>
              </a:buClr>
              <a:buSzPts val="1800"/>
              <a:buNone/>
              <a:defRPr sz="1800"/>
            </a:lvl3pPr>
            <a:lvl4pPr lvl="3" algn="ctr">
              <a:lnSpc>
                <a:spcPct val="90000"/>
              </a:lnSpc>
              <a:spcBef>
                <a:spcPts val="500"/>
              </a:spcBef>
              <a:spcAft>
                <a:spcPts val="0"/>
              </a:spcAft>
              <a:buClr>
                <a:srgbClr val="004282"/>
              </a:buClr>
              <a:buSzPts val="1600"/>
              <a:buNone/>
              <a:defRPr sz="1600"/>
            </a:lvl4pPr>
            <a:lvl5pPr lvl="4" algn="ctr">
              <a:lnSpc>
                <a:spcPct val="90000"/>
              </a:lnSpc>
              <a:spcBef>
                <a:spcPts val="500"/>
              </a:spcBef>
              <a:spcAft>
                <a:spcPts val="0"/>
              </a:spcAft>
              <a:buClr>
                <a:srgbClr val="00428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g1745f6b6926_0_97"/>
          <p:cNvSpPr txBox="1">
            <a:spLocks noGrp="1"/>
          </p:cNvSpPr>
          <p:nvPr>
            <p:ph type="sldNum" idx="12"/>
          </p:nvPr>
        </p:nvSpPr>
        <p:spPr>
          <a:xfrm>
            <a:off x="9291917"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g1745f6b6926_0_97"/>
          <p:cNvSpPr txBox="1"/>
          <p:nvPr/>
        </p:nvSpPr>
        <p:spPr>
          <a:xfrm>
            <a:off x="283696" y="6585720"/>
            <a:ext cx="2900700" cy="2307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262626"/>
                </a:solidFill>
                <a:latin typeface="Arial"/>
                <a:ea typeface="Arial"/>
                <a:cs typeface="Arial"/>
                <a:sym typeface="Arial"/>
              </a:rPr>
              <a:t>© Copyright National University of Singapore. All Rights Reserved. </a:t>
            </a: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g1745f6b6926_0_146"/>
          <p:cNvSpPr/>
          <p:nvPr/>
        </p:nvSpPr>
        <p:spPr>
          <a:xfrm>
            <a:off x="5017477" y="219809"/>
            <a:ext cx="6945300" cy="6207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g1745f6b6926_0_146"/>
          <p:cNvSpPr/>
          <p:nvPr/>
        </p:nvSpPr>
        <p:spPr>
          <a:xfrm>
            <a:off x="257909" y="219808"/>
            <a:ext cx="4759500" cy="62172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 name="Google Shape;66;g1745f6b6926_0_146"/>
          <p:cNvSpPr txBox="1">
            <a:spLocks noGrp="1"/>
          </p:cNvSpPr>
          <p:nvPr>
            <p:ph type="title"/>
          </p:nvPr>
        </p:nvSpPr>
        <p:spPr>
          <a:xfrm>
            <a:off x="839788" y="457200"/>
            <a:ext cx="3932400" cy="1600500"/>
          </a:xfrm>
          <a:prstGeom prst="rect">
            <a:avLst/>
          </a:prstGeom>
          <a:noFill/>
          <a:ln>
            <a:noFill/>
          </a:ln>
        </p:spPr>
        <p:txBody>
          <a:bodyPr spcFirstLastPara="1" wrap="square" lIns="121900" tIns="60925" rIns="121900" bIns="60925" anchor="b"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7" name="Google Shape;67;g1745f6b6926_0_146"/>
          <p:cNvSpPr>
            <a:spLocks noGrp="1"/>
          </p:cNvSpPr>
          <p:nvPr>
            <p:ph type="pic" idx="2"/>
          </p:nvPr>
        </p:nvSpPr>
        <p:spPr>
          <a:xfrm>
            <a:off x="5183188" y="987425"/>
            <a:ext cx="6172500" cy="4873500"/>
          </a:xfrm>
          <a:prstGeom prst="rect">
            <a:avLst/>
          </a:prstGeom>
          <a:noFill/>
          <a:ln>
            <a:noFill/>
          </a:ln>
        </p:spPr>
      </p:sp>
      <p:sp>
        <p:nvSpPr>
          <p:cNvPr id="68" name="Google Shape;68;g1745f6b6926_0_146"/>
          <p:cNvSpPr txBox="1">
            <a:spLocks noGrp="1"/>
          </p:cNvSpPr>
          <p:nvPr>
            <p:ph type="body" idx="1"/>
          </p:nvPr>
        </p:nvSpPr>
        <p:spPr>
          <a:xfrm>
            <a:off x="839788" y="2057400"/>
            <a:ext cx="3932400" cy="3811500"/>
          </a:xfrm>
          <a:prstGeom prst="rect">
            <a:avLst/>
          </a:prstGeom>
          <a:noFill/>
          <a:ln>
            <a:noFill/>
          </a:ln>
        </p:spPr>
        <p:txBody>
          <a:bodyPr spcFirstLastPara="1" wrap="square" lIns="121900" tIns="60925" rIns="121900" bIns="60925"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rgbClr val="004282"/>
              </a:buClr>
              <a:buSzPts val="1400"/>
              <a:buNone/>
              <a:defRPr sz="1400"/>
            </a:lvl2pPr>
            <a:lvl3pPr marL="1371600" lvl="2" indent="-228600" algn="l">
              <a:lnSpc>
                <a:spcPct val="90000"/>
              </a:lnSpc>
              <a:spcBef>
                <a:spcPts val="500"/>
              </a:spcBef>
              <a:spcAft>
                <a:spcPts val="0"/>
              </a:spcAft>
              <a:buClr>
                <a:srgbClr val="004282"/>
              </a:buClr>
              <a:buSzPts val="1200"/>
              <a:buNone/>
              <a:defRPr sz="1200"/>
            </a:lvl3pPr>
            <a:lvl4pPr marL="1828800" lvl="3" indent="-228600" algn="l">
              <a:lnSpc>
                <a:spcPct val="90000"/>
              </a:lnSpc>
              <a:spcBef>
                <a:spcPts val="500"/>
              </a:spcBef>
              <a:spcAft>
                <a:spcPts val="0"/>
              </a:spcAft>
              <a:buClr>
                <a:srgbClr val="004282"/>
              </a:buClr>
              <a:buSzPts val="1000"/>
              <a:buNone/>
              <a:defRPr sz="1000"/>
            </a:lvl4pPr>
            <a:lvl5pPr marL="2286000" lvl="4" indent="-228600" algn="l">
              <a:lnSpc>
                <a:spcPct val="90000"/>
              </a:lnSpc>
              <a:spcBef>
                <a:spcPts val="500"/>
              </a:spcBef>
              <a:spcAft>
                <a:spcPts val="0"/>
              </a:spcAft>
              <a:buClr>
                <a:srgbClr val="00428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g1745f6b6926_0_146"/>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g1745f6b6926_0_153"/>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2" name="Google Shape;72;g1745f6b6926_0_153"/>
          <p:cNvSpPr txBox="1">
            <a:spLocks noGrp="1"/>
          </p:cNvSpPr>
          <p:nvPr>
            <p:ph type="body" idx="1"/>
          </p:nvPr>
        </p:nvSpPr>
        <p:spPr>
          <a:xfrm rot="5400000">
            <a:off x="3920400" y="-1256575"/>
            <a:ext cx="4351200" cy="105156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73" name="Google Shape;73;g1745f6b6926_0_153"/>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g1745f6b6926_0_157"/>
          <p:cNvSpPr txBox="1">
            <a:spLocks noGrp="1"/>
          </p:cNvSpPr>
          <p:nvPr>
            <p:ph type="title"/>
          </p:nvPr>
        </p:nvSpPr>
        <p:spPr>
          <a:xfrm rot="5400000">
            <a:off x="7133400" y="1956625"/>
            <a:ext cx="5811900" cy="26289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76" name="Google Shape;76;g1745f6b6926_0_157"/>
          <p:cNvSpPr txBox="1">
            <a:spLocks noGrp="1"/>
          </p:cNvSpPr>
          <p:nvPr>
            <p:ph type="body" idx="1"/>
          </p:nvPr>
        </p:nvSpPr>
        <p:spPr>
          <a:xfrm rot="5400000">
            <a:off x="1799400" y="-596075"/>
            <a:ext cx="5811900" cy="7734300"/>
          </a:xfrm>
          <a:prstGeom prst="rect">
            <a:avLst/>
          </a:prstGeom>
          <a:noFill/>
          <a:ln>
            <a:noFill/>
          </a:ln>
        </p:spPr>
        <p:txBody>
          <a:bodyPr spcFirstLastPara="1" wrap="square" lIns="121900" tIns="60925" rIns="121900" bIns="60925" anchor="t" anchorCtr="0">
            <a:normAutofit/>
          </a:bodyPr>
          <a:lstStyle>
            <a:lvl1pPr marL="457200" lvl="0" indent="-381000" algn="l">
              <a:lnSpc>
                <a:spcPct val="90000"/>
              </a:lnSpc>
              <a:spcBef>
                <a:spcPts val="1000"/>
              </a:spcBef>
              <a:spcAft>
                <a:spcPts val="0"/>
              </a:spcAft>
              <a:buClr>
                <a:srgbClr val="004282"/>
              </a:buClr>
              <a:buSzPts val="2400"/>
              <a:buChar char="•"/>
              <a:defRPr/>
            </a:lvl1pPr>
            <a:lvl2pPr marL="914400" lvl="1" indent="-381000" algn="l">
              <a:lnSpc>
                <a:spcPct val="90000"/>
              </a:lnSpc>
              <a:spcBef>
                <a:spcPts val="500"/>
              </a:spcBef>
              <a:spcAft>
                <a:spcPts val="0"/>
              </a:spcAft>
              <a:buClr>
                <a:srgbClr val="004282"/>
              </a:buClr>
              <a:buSzPts val="2400"/>
              <a:buChar char="•"/>
              <a:defRPr/>
            </a:lvl2pPr>
            <a:lvl3pPr marL="1371600" lvl="2" indent="-381000" algn="l">
              <a:lnSpc>
                <a:spcPct val="90000"/>
              </a:lnSpc>
              <a:spcBef>
                <a:spcPts val="500"/>
              </a:spcBef>
              <a:spcAft>
                <a:spcPts val="0"/>
              </a:spcAft>
              <a:buClr>
                <a:srgbClr val="004282"/>
              </a:buClr>
              <a:buSzPts val="2400"/>
              <a:buChar char="•"/>
              <a:defRPr/>
            </a:lvl3pPr>
            <a:lvl4pPr marL="1828800" lvl="3" indent="-381000" algn="l">
              <a:lnSpc>
                <a:spcPct val="90000"/>
              </a:lnSpc>
              <a:spcBef>
                <a:spcPts val="500"/>
              </a:spcBef>
              <a:spcAft>
                <a:spcPts val="0"/>
              </a:spcAft>
              <a:buClr>
                <a:srgbClr val="004282"/>
              </a:buClr>
              <a:buSzPts val="2400"/>
              <a:buChar char="•"/>
              <a:defRPr/>
            </a:lvl4pPr>
            <a:lvl5pPr marL="2286000" lvl="4" indent="-381000" algn="l">
              <a:lnSpc>
                <a:spcPct val="90000"/>
              </a:lnSpc>
              <a:spcBef>
                <a:spcPts val="500"/>
              </a:spcBef>
              <a:spcAft>
                <a:spcPts val="0"/>
              </a:spcAft>
              <a:buClr>
                <a:srgbClr val="004282"/>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77" name="Google Shape;77;g1745f6b6926_0_157"/>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78"/>
        <p:cNvGrpSpPr/>
        <p:nvPr/>
      </p:nvGrpSpPr>
      <p:grpSpPr>
        <a:xfrm>
          <a:off x="0" y="0"/>
          <a:ext cx="0" cy="0"/>
          <a:chOff x="0" y="0"/>
          <a:chExt cx="0" cy="0"/>
        </a:xfrm>
      </p:grpSpPr>
      <p:sp>
        <p:nvSpPr>
          <p:cNvPr id="79" name="Google Shape;79;g1745f6b6926_0_161"/>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4000"/>
              <a:buFont typeface="Arial"/>
              <a:buNone/>
              <a:defRPr sz="4000" b="1">
                <a:solidFill>
                  <a:srgbClr val="00428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80" name="Google Shape;80;g1745f6b6926_0_161"/>
          <p:cNvSpPr txBox="1">
            <a:spLocks noGrp="1"/>
          </p:cNvSpPr>
          <p:nvPr>
            <p:ph type="sldNum" idx="12"/>
          </p:nvPr>
        </p:nvSpPr>
        <p:spPr>
          <a:xfrm>
            <a:off x="9219343" y="6427459"/>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g1745f6b6926_0_161"/>
          <p:cNvSpPr txBox="1">
            <a:spLocks noGrp="1"/>
          </p:cNvSpPr>
          <p:nvPr>
            <p:ph type="body" idx="1"/>
          </p:nvPr>
        </p:nvSpPr>
        <p:spPr>
          <a:xfrm>
            <a:off x="838200" y="1825625"/>
            <a:ext cx="10515600" cy="39684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8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g1745f6b6926_0_104"/>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3" name="Google Shape;23;g1745f6b6926_0_104"/>
          <p:cNvSpPr txBox="1">
            <a:spLocks noGrp="1"/>
          </p:cNvSpPr>
          <p:nvPr>
            <p:ph type="body" idx="1"/>
          </p:nvPr>
        </p:nvSpPr>
        <p:spPr>
          <a:xfrm>
            <a:off x="838200" y="1825625"/>
            <a:ext cx="10515600" cy="43512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4" name="Google Shape;24;g1745f6b6926_0_104"/>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5"/>
        <p:cNvGrpSpPr/>
        <p:nvPr/>
      </p:nvGrpSpPr>
      <p:grpSpPr>
        <a:xfrm>
          <a:off x="0" y="0"/>
          <a:ext cx="0" cy="0"/>
          <a:chOff x="0" y="0"/>
          <a:chExt cx="0" cy="0"/>
        </a:xfrm>
      </p:grpSpPr>
      <p:sp>
        <p:nvSpPr>
          <p:cNvPr id="26" name="Google Shape;26;g1745f6b6926_0_108"/>
          <p:cNvSpPr/>
          <p:nvPr/>
        </p:nvSpPr>
        <p:spPr>
          <a:xfrm>
            <a:off x="257908" y="1690689"/>
            <a:ext cx="11704800" cy="4736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g1745f6b6926_0_108"/>
          <p:cNvSpPr/>
          <p:nvPr/>
        </p:nvSpPr>
        <p:spPr>
          <a:xfrm>
            <a:off x="0" y="0"/>
            <a:ext cx="12285600" cy="16908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1745f6b6926_0_108"/>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chemeClr val="lt1"/>
              </a:buClr>
              <a:buSzPts val="4000"/>
              <a:buFont typeface="Arial"/>
              <a:buNone/>
              <a:defRPr sz="4000" b="1">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9" name="Google Shape;29;g1745f6b6926_0_108"/>
          <p:cNvSpPr txBox="1">
            <a:spLocks noGrp="1"/>
          </p:cNvSpPr>
          <p:nvPr>
            <p:ph type="sldNum" idx="12"/>
          </p:nvPr>
        </p:nvSpPr>
        <p:spPr>
          <a:xfrm>
            <a:off x="9219343" y="6427459"/>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g1745f6b6926_0_108"/>
          <p:cNvSpPr txBox="1">
            <a:spLocks noGrp="1"/>
          </p:cNvSpPr>
          <p:nvPr>
            <p:ph type="body" idx="1"/>
          </p:nvPr>
        </p:nvSpPr>
        <p:spPr>
          <a:xfrm>
            <a:off x="838200" y="1825625"/>
            <a:ext cx="10515600" cy="39684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
        <p:cNvGrpSpPr/>
        <p:nvPr/>
      </p:nvGrpSpPr>
      <p:grpSpPr>
        <a:xfrm>
          <a:off x="0" y="0"/>
          <a:ext cx="0" cy="0"/>
          <a:chOff x="0" y="0"/>
          <a:chExt cx="0" cy="0"/>
        </a:xfrm>
      </p:grpSpPr>
      <p:sp>
        <p:nvSpPr>
          <p:cNvPr id="32" name="Google Shape;32;g1745f6b6926_0_114"/>
          <p:cNvSpPr/>
          <p:nvPr/>
        </p:nvSpPr>
        <p:spPr>
          <a:xfrm>
            <a:off x="5017477" y="219809"/>
            <a:ext cx="6945300" cy="6207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 name="Google Shape;33;g1745f6b6926_0_114"/>
          <p:cNvSpPr/>
          <p:nvPr/>
        </p:nvSpPr>
        <p:spPr>
          <a:xfrm>
            <a:off x="257909" y="219808"/>
            <a:ext cx="4759500" cy="62172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g1745f6b6926_0_114"/>
          <p:cNvSpPr txBox="1">
            <a:spLocks noGrp="1"/>
          </p:cNvSpPr>
          <p:nvPr>
            <p:ph type="title"/>
          </p:nvPr>
        </p:nvSpPr>
        <p:spPr>
          <a:xfrm>
            <a:off x="839788" y="457200"/>
            <a:ext cx="3932400" cy="1600500"/>
          </a:xfrm>
          <a:prstGeom prst="rect">
            <a:avLst/>
          </a:prstGeom>
          <a:noFill/>
          <a:ln>
            <a:noFill/>
          </a:ln>
        </p:spPr>
        <p:txBody>
          <a:bodyPr spcFirstLastPara="1" wrap="square" lIns="121900" tIns="60925" rIns="121900" bIns="60925" anchor="b" anchorCtr="0">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35" name="Google Shape;35;g1745f6b6926_0_114"/>
          <p:cNvSpPr txBox="1">
            <a:spLocks noGrp="1"/>
          </p:cNvSpPr>
          <p:nvPr>
            <p:ph type="body" idx="1"/>
          </p:nvPr>
        </p:nvSpPr>
        <p:spPr>
          <a:xfrm>
            <a:off x="5183188" y="987425"/>
            <a:ext cx="6172500" cy="4873500"/>
          </a:xfrm>
          <a:prstGeom prst="rect">
            <a:avLst/>
          </a:prstGeom>
          <a:noFill/>
          <a:ln>
            <a:noFill/>
          </a:ln>
        </p:spPr>
        <p:txBody>
          <a:bodyPr spcFirstLastPara="1" wrap="square" lIns="121900" tIns="60925" rIns="121900" bIns="60925" anchor="t" anchorCtr="0">
            <a:normAutofit/>
          </a:bodyPr>
          <a:lstStyle>
            <a:lvl1pPr marL="457200" lvl="0" indent="-431800" algn="l">
              <a:lnSpc>
                <a:spcPct val="90000"/>
              </a:lnSpc>
              <a:spcBef>
                <a:spcPts val="1000"/>
              </a:spcBef>
              <a:spcAft>
                <a:spcPts val="0"/>
              </a:spcAft>
              <a:buClr>
                <a:srgbClr val="004282"/>
              </a:buClr>
              <a:buSzPts val="3200"/>
              <a:buFont typeface="Arial"/>
              <a:buChar char="•"/>
              <a:defRPr sz="3200"/>
            </a:lvl1pPr>
            <a:lvl2pPr marL="914400" lvl="1" indent="-406400" algn="l">
              <a:lnSpc>
                <a:spcPct val="90000"/>
              </a:lnSpc>
              <a:spcBef>
                <a:spcPts val="500"/>
              </a:spcBef>
              <a:spcAft>
                <a:spcPts val="0"/>
              </a:spcAft>
              <a:buClr>
                <a:srgbClr val="004282"/>
              </a:buClr>
              <a:buSzPts val="2800"/>
              <a:buFont typeface="Arial"/>
              <a:buChar char="•"/>
              <a:defRPr sz="2800"/>
            </a:lvl2pPr>
            <a:lvl3pPr marL="1371600" lvl="2" indent="-381000" algn="l">
              <a:lnSpc>
                <a:spcPct val="90000"/>
              </a:lnSpc>
              <a:spcBef>
                <a:spcPts val="500"/>
              </a:spcBef>
              <a:spcAft>
                <a:spcPts val="0"/>
              </a:spcAft>
              <a:buClr>
                <a:srgbClr val="004282"/>
              </a:buClr>
              <a:buSzPts val="2400"/>
              <a:buFont typeface="Arial"/>
              <a:buChar char="•"/>
              <a:defRPr sz="2400"/>
            </a:lvl3pPr>
            <a:lvl4pPr marL="1828800" lvl="3" indent="-355600" algn="l">
              <a:lnSpc>
                <a:spcPct val="90000"/>
              </a:lnSpc>
              <a:spcBef>
                <a:spcPts val="500"/>
              </a:spcBef>
              <a:spcAft>
                <a:spcPts val="0"/>
              </a:spcAft>
              <a:buClr>
                <a:srgbClr val="004282"/>
              </a:buClr>
              <a:buSzPts val="2000"/>
              <a:buFont typeface="Arial"/>
              <a:buChar char="•"/>
              <a:defRPr sz="2000"/>
            </a:lvl4pPr>
            <a:lvl5pPr marL="2286000" lvl="4" indent="-355600" algn="l">
              <a:lnSpc>
                <a:spcPct val="90000"/>
              </a:lnSpc>
              <a:spcBef>
                <a:spcPts val="500"/>
              </a:spcBef>
              <a:spcAft>
                <a:spcPts val="0"/>
              </a:spcAft>
              <a:buClr>
                <a:srgbClr val="004282"/>
              </a:buClr>
              <a:buSzPts val="2000"/>
              <a:buFont typeface="Arial"/>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6" name="Google Shape;36;g1745f6b6926_0_114"/>
          <p:cNvSpPr txBox="1">
            <a:spLocks noGrp="1"/>
          </p:cNvSpPr>
          <p:nvPr>
            <p:ph type="body" idx="2"/>
          </p:nvPr>
        </p:nvSpPr>
        <p:spPr>
          <a:xfrm>
            <a:off x="839788" y="2057400"/>
            <a:ext cx="3932400" cy="3811500"/>
          </a:xfrm>
          <a:prstGeom prst="rect">
            <a:avLst/>
          </a:prstGeom>
          <a:noFill/>
          <a:ln>
            <a:noFill/>
          </a:ln>
        </p:spPr>
        <p:txBody>
          <a:bodyPr spcFirstLastPara="1" wrap="square" lIns="121900" tIns="60925" rIns="121900" bIns="60925"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rgbClr val="004282"/>
              </a:buClr>
              <a:buSzPts val="1400"/>
              <a:buNone/>
              <a:defRPr sz="1400"/>
            </a:lvl2pPr>
            <a:lvl3pPr marL="1371600" lvl="2" indent="-228600" algn="l">
              <a:lnSpc>
                <a:spcPct val="90000"/>
              </a:lnSpc>
              <a:spcBef>
                <a:spcPts val="500"/>
              </a:spcBef>
              <a:spcAft>
                <a:spcPts val="0"/>
              </a:spcAft>
              <a:buClr>
                <a:srgbClr val="004282"/>
              </a:buClr>
              <a:buSzPts val="1200"/>
              <a:buNone/>
              <a:defRPr sz="1200"/>
            </a:lvl3pPr>
            <a:lvl4pPr marL="1828800" lvl="3" indent="-228600" algn="l">
              <a:lnSpc>
                <a:spcPct val="90000"/>
              </a:lnSpc>
              <a:spcBef>
                <a:spcPts val="500"/>
              </a:spcBef>
              <a:spcAft>
                <a:spcPts val="0"/>
              </a:spcAft>
              <a:buClr>
                <a:srgbClr val="004282"/>
              </a:buClr>
              <a:buSzPts val="1000"/>
              <a:buNone/>
              <a:defRPr sz="1000"/>
            </a:lvl4pPr>
            <a:lvl5pPr marL="2286000" lvl="4" indent="-228600" algn="l">
              <a:lnSpc>
                <a:spcPct val="90000"/>
              </a:lnSpc>
              <a:spcBef>
                <a:spcPts val="500"/>
              </a:spcBef>
              <a:spcAft>
                <a:spcPts val="0"/>
              </a:spcAft>
              <a:buClr>
                <a:srgbClr val="00428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7" name="Google Shape;37;g1745f6b6926_0_114"/>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g1745f6b6926_0_121"/>
          <p:cNvSpPr/>
          <p:nvPr/>
        </p:nvSpPr>
        <p:spPr>
          <a:xfrm>
            <a:off x="257908" y="184639"/>
            <a:ext cx="11704800" cy="6242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0;g1745f6b6926_0_121"/>
          <p:cNvSpPr txBox="1">
            <a:spLocks noGrp="1"/>
          </p:cNvSpPr>
          <p:nvPr>
            <p:ph type="title"/>
          </p:nvPr>
        </p:nvSpPr>
        <p:spPr>
          <a:xfrm>
            <a:off x="831851" y="1709739"/>
            <a:ext cx="10515600" cy="2852700"/>
          </a:xfrm>
          <a:prstGeom prst="rect">
            <a:avLst/>
          </a:prstGeom>
          <a:noFill/>
          <a:ln>
            <a:noFill/>
          </a:ln>
        </p:spPr>
        <p:txBody>
          <a:bodyPr spcFirstLastPara="1" wrap="square" lIns="121900" tIns="60925" rIns="121900" bIns="60925" anchor="b" anchorCtr="0">
            <a:normAutofit/>
          </a:bodyPr>
          <a:lstStyle>
            <a:lvl1pPr lvl="0" algn="l">
              <a:lnSpc>
                <a:spcPct val="90000"/>
              </a:lnSpc>
              <a:spcBef>
                <a:spcPts val="0"/>
              </a:spcBef>
              <a:spcAft>
                <a:spcPts val="0"/>
              </a:spcAft>
              <a:buClr>
                <a:srgbClr val="004282"/>
              </a:buClr>
              <a:buSzPts val="6000"/>
              <a:buFont typeface="Arial"/>
              <a:buNone/>
              <a:defRPr sz="60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1" name="Google Shape;41;g1745f6b6926_0_121"/>
          <p:cNvSpPr txBox="1">
            <a:spLocks noGrp="1"/>
          </p:cNvSpPr>
          <p:nvPr>
            <p:ph type="body" idx="1"/>
          </p:nvPr>
        </p:nvSpPr>
        <p:spPr>
          <a:xfrm>
            <a:off x="831851" y="4589464"/>
            <a:ext cx="10515600" cy="1500000"/>
          </a:xfrm>
          <a:prstGeom prst="rect">
            <a:avLst/>
          </a:prstGeom>
          <a:noFill/>
          <a:ln>
            <a:noFill/>
          </a:ln>
        </p:spPr>
        <p:txBody>
          <a:bodyPr spcFirstLastPara="1" wrap="square" lIns="121900" tIns="60925" rIns="121900" bIns="60925"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g1745f6b6926_0_121"/>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g1745f6b6926_0_126"/>
          <p:cNvSpPr/>
          <p:nvPr/>
        </p:nvSpPr>
        <p:spPr>
          <a:xfrm>
            <a:off x="257908" y="1690689"/>
            <a:ext cx="11704800" cy="4736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g1745f6b6926_0_126"/>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46" name="Google Shape;46;g1745f6b6926_0_126"/>
          <p:cNvSpPr txBox="1">
            <a:spLocks noGrp="1"/>
          </p:cNvSpPr>
          <p:nvPr>
            <p:ph type="body" idx="1"/>
          </p:nvPr>
        </p:nvSpPr>
        <p:spPr>
          <a:xfrm>
            <a:off x="838200" y="1825625"/>
            <a:ext cx="5181600" cy="43512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47" name="Google Shape;47;g1745f6b6926_0_126"/>
          <p:cNvSpPr txBox="1">
            <a:spLocks noGrp="1"/>
          </p:cNvSpPr>
          <p:nvPr>
            <p:ph type="body" idx="2"/>
          </p:nvPr>
        </p:nvSpPr>
        <p:spPr>
          <a:xfrm>
            <a:off x="6172200" y="1825625"/>
            <a:ext cx="5181600" cy="43512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48" name="Google Shape;48;g1745f6b6926_0_126"/>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g1745f6b6926_0_132"/>
          <p:cNvSpPr/>
          <p:nvPr/>
        </p:nvSpPr>
        <p:spPr>
          <a:xfrm>
            <a:off x="257908" y="1690689"/>
            <a:ext cx="11704800" cy="47367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g1745f6b6926_0_132"/>
          <p:cNvSpPr/>
          <p:nvPr/>
        </p:nvSpPr>
        <p:spPr>
          <a:xfrm>
            <a:off x="257909" y="1700215"/>
            <a:ext cx="5826300" cy="4736700"/>
          </a:xfrm>
          <a:prstGeom prst="rect">
            <a:avLst/>
          </a:prstGeom>
          <a:solidFill>
            <a:srgbClr val="33689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 name="Google Shape;52;g1745f6b6926_0_132"/>
          <p:cNvSpPr txBox="1">
            <a:spLocks noGrp="1"/>
          </p:cNvSpPr>
          <p:nvPr>
            <p:ph type="title"/>
          </p:nvPr>
        </p:nvSpPr>
        <p:spPr>
          <a:xfrm>
            <a:off x="839788"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3" name="Google Shape;53;g1745f6b6926_0_132"/>
          <p:cNvSpPr txBox="1">
            <a:spLocks noGrp="1"/>
          </p:cNvSpPr>
          <p:nvPr>
            <p:ph type="body" idx="1"/>
          </p:nvPr>
        </p:nvSpPr>
        <p:spPr>
          <a:xfrm>
            <a:off x="839789" y="1681163"/>
            <a:ext cx="5157600" cy="824100"/>
          </a:xfrm>
          <a:prstGeom prst="rect">
            <a:avLst/>
          </a:prstGeom>
          <a:noFill/>
          <a:ln>
            <a:noFill/>
          </a:ln>
        </p:spPr>
        <p:txBody>
          <a:bodyPr spcFirstLastPara="1" wrap="square" lIns="121900" tIns="60925" rIns="121900" bIns="60925" anchor="b" anchorCtr="0">
            <a:normAutofit/>
          </a:bodyPr>
          <a:lstStyle>
            <a:lvl1pPr marL="457200" lvl="0" indent="-228600" algn="l">
              <a:lnSpc>
                <a:spcPct val="90000"/>
              </a:lnSpc>
              <a:spcBef>
                <a:spcPts val="1000"/>
              </a:spcBef>
              <a:spcAft>
                <a:spcPts val="0"/>
              </a:spcAft>
              <a:buClr>
                <a:schemeClr val="lt1"/>
              </a:buClr>
              <a:buSzPts val="2400"/>
              <a:buNone/>
              <a:defRPr sz="2400" b="1">
                <a:solidFill>
                  <a:schemeClr val="lt1"/>
                </a:solidFill>
              </a:defRPr>
            </a:lvl1pPr>
            <a:lvl2pPr marL="914400" lvl="1" indent="-228600" algn="l">
              <a:lnSpc>
                <a:spcPct val="90000"/>
              </a:lnSpc>
              <a:spcBef>
                <a:spcPts val="500"/>
              </a:spcBef>
              <a:spcAft>
                <a:spcPts val="0"/>
              </a:spcAft>
              <a:buClr>
                <a:srgbClr val="004282"/>
              </a:buClr>
              <a:buSzPts val="2000"/>
              <a:buNone/>
              <a:defRPr sz="2000" b="1"/>
            </a:lvl2pPr>
            <a:lvl3pPr marL="1371600" lvl="2" indent="-228600" algn="l">
              <a:lnSpc>
                <a:spcPct val="90000"/>
              </a:lnSpc>
              <a:spcBef>
                <a:spcPts val="500"/>
              </a:spcBef>
              <a:spcAft>
                <a:spcPts val="0"/>
              </a:spcAft>
              <a:buClr>
                <a:srgbClr val="004282"/>
              </a:buClr>
              <a:buSzPts val="1800"/>
              <a:buNone/>
              <a:defRPr sz="1800" b="1"/>
            </a:lvl3pPr>
            <a:lvl4pPr marL="1828800" lvl="3" indent="-228600" algn="l">
              <a:lnSpc>
                <a:spcPct val="90000"/>
              </a:lnSpc>
              <a:spcBef>
                <a:spcPts val="500"/>
              </a:spcBef>
              <a:spcAft>
                <a:spcPts val="0"/>
              </a:spcAft>
              <a:buClr>
                <a:srgbClr val="004282"/>
              </a:buClr>
              <a:buSzPts val="1600"/>
              <a:buNone/>
              <a:defRPr sz="1600" b="1"/>
            </a:lvl4pPr>
            <a:lvl5pPr marL="2286000" lvl="4" indent="-228600" algn="l">
              <a:lnSpc>
                <a:spcPct val="90000"/>
              </a:lnSpc>
              <a:spcBef>
                <a:spcPts val="500"/>
              </a:spcBef>
              <a:spcAft>
                <a:spcPts val="0"/>
              </a:spcAft>
              <a:buClr>
                <a:srgbClr val="00428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g1745f6b6926_0_132"/>
          <p:cNvSpPr txBox="1">
            <a:spLocks noGrp="1"/>
          </p:cNvSpPr>
          <p:nvPr>
            <p:ph type="body" idx="2"/>
          </p:nvPr>
        </p:nvSpPr>
        <p:spPr>
          <a:xfrm>
            <a:off x="839789" y="2505075"/>
            <a:ext cx="5157600" cy="36843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chemeClr val="lt1"/>
              </a:buClr>
              <a:buSzPts val="2800"/>
              <a:buFont typeface="Arial"/>
              <a:buChar char="•"/>
              <a:defRPr>
                <a:solidFill>
                  <a:schemeClr val="lt1"/>
                </a:solidFill>
              </a:defRPr>
            </a:lvl1pPr>
            <a:lvl2pPr marL="914400" lvl="1" indent="-381000" algn="l">
              <a:lnSpc>
                <a:spcPct val="90000"/>
              </a:lnSpc>
              <a:spcBef>
                <a:spcPts val="500"/>
              </a:spcBef>
              <a:spcAft>
                <a:spcPts val="0"/>
              </a:spcAft>
              <a:buClr>
                <a:schemeClr val="lt1"/>
              </a:buClr>
              <a:buSzPts val="2400"/>
              <a:buFont typeface="Arial"/>
              <a:buChar char="•"/>
              <a:defRPr>
                <a:solidFill>
                  <a:schemeClr val="lt1"/>
                </a:solidFill>
              </a:defRPr>
            </a:lvl2pPr>
            <a:lvl3pPr marL="1371600" lvl="2" indent="-355600" algn="l">
              <a:lnSpc>
                <a:spcPct val="90000"/>
              </a:lnSpc>
              <a:spcBef>
                <a:spcPts val="500"/>
              </a:spcBef>
              <a:spcAft>
                <a:spcPts val="0"/>
              </a:spcAft>
              <a:buClr>
                <a:schemeClr val="lt1"/>
              </a:buClr>
              <a:buSzPts val="2000"/>
              <a:buFont typeface="Arial"/>
              <a:buChar char="•"/>
              <a:defRPr>
                <a:solidFill>
                  <a:schemeClr val="lt1"/>
                </a:solidFill>
              </a:defRPr>
            </a:lvl3pPr>
            <a:lvl4pPr marL="1828800" lvl="3" indent="-342900" algn="l">
              <a:lnSpc>
                <a:spcPct val="90000"/>
              </a:lnSpc>
              <a:spcBef>
                <a:spcPts val="500"/>
              </a:spcBef>
              <a:spcAft>
                <a:spcPts val="0"/>
              </a:spcAft>
              <a:buClr>
                <a:schemeClr val="lt1"/>
              </a:buClr>
              <a:buSzPts val="1800"/>
              <a:buFont typeface="Arial"/>
              <a:buChar char="•"/>
              <a:defRPr>
                <a:solidFill>
                  <a:schemeClr val="lt1"/>
                </a:solidFill>
              </a:defRPr>
            </a:lvl4pPr>
            <a:lvl5pPr marL="2286000" lvl="4" indent="-342900" algn="l">
              <a:lnSpc>
                <a:spcPct val="90000"/>
              </a:lnSpc>
              <a:spcBef>
                <a:spcPts val="500"/>
              </a:spcBef>
              <a:spcAft>
                <a:spcPts val="0"/>
              </a:spcAft>
              <a:buClr>
                <a:schemeClr val="lt1"/>
              </a:buClr>
              <a:buSzPts val="1800"/>
              <a:buFont typeface="Arial"/>
              <a:buChar char="•"/>
              <a:defRPr>
                <a:solidFill>
                  <a:schemeClr val="lt1"/>
                </a:solidFill>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55" name="Google Shape;55;g1745f6b6926_0_132"/>
          <p:cNvSpPr txBox="1">
            <a:spLocks noGrp="1"/>
          </p:cNvSpPr>
          <p:nvPr>
            <p:ph type="body" idx="3"/>
          </p:nvPr>
        </p:nvSpPr>
        <p:spPr>
          <a:xfrm>
            <a:off x="6172200" y="1681163"/>
            <a:ext cx="5183100" cy="824100"/>
          </a:xfrm>
          <a:prstGeom prst="rect">
            <a:avLst/>
          </a:prstGeom>
          <a:noFill/>
          <a:ln>
            <a:noFill/>
          </a:ln>
        </p:spPr>
        <p:txBody>
          <a:bodyPr spcFirstLastPara="1" wrap="square" lIns="121900" tIns="60925" rIns="121900" bIns="60925" anchor="b" anchorCtr="0">
            <a:normAutofit/>
          </a:bodyPr>
          <a:lstStyle>
            <a:lvl1pPr marL="457200" lvl="0" indent="-228600" algn="l">
              <a:lnSpc>
                <a:spcPct val="90000"/>
              </a:lnSpc>
              <a:spcBef>
                <a:spcPts val="1000"/>
              </a:spcBef>
              <a:spcAft>
                <a:spcPts val="0"/>
              </a:spcAft>
              <a:buClr>
                <a:srgbClr val="004282"/>
              </a:buClr>
              <a:buSzPts val="2400"/>
              <a:buNone/>
              <a:defRPr sz="2400" b="1"/>
            </a:lvl1pPr>
            <a:lvl2pPr marL="914400" lvl="1" indent="-228600" algn="l">
              <a:lnSpc>
                <a:spcPct val="90000"/>
              </a:lnSpc>
              <a:spcBef>
                <a:spcPts val="500"/>
              </a:spcBef>
              <a:spcAft>
                <a:spcPts val="0"/>
              </a:spcAft>
              <a:buClr>
                <a:srgbClr val="004282"/>
              </a:buClr>
              <a:buSzPts val="2000"/>
              <a:buNone/>
              <a:defRPr sz="2000" b="1"/>
            </a:lvl2pPr>
            <a:lvl3pPr marL="1371600" lvl="2" indent="-228600" algn="l">
              <a:lnSpc>
                <a:spcPct val="90000"/>
              </a:lnSpc>
              <a:spcBef>
                <a:spcPts val="500"/>
              </a:spcBef>
              <a:spcAft>
                <a:spcPts val="0"/>
              </a:spcAft>
              <a:buClr>
                <a:srgbClr val="004282"/>
              </a:buClr>
              <a:buSzPts val="1800"/>
              <a:buNone/>
              <a:defRPr sz="1800" b="1"/>
            </a:lvl3pPr>
            <a:lvl4pPr marL="1828800" lvl="3" indent="-228600" algn="l">
              <a:lnSpc>
                <a:spcPct val="90000"/>
              </a:lnSpc>
              <a:spcBef>
                <a:spcPts val="500"/>
              </a:spcBef>
              <a:spcAft>
                <a:spcPts val="0"/>
              </a:spcAft>
              <a:buClr>
                <a:srgbClr val="004282"/>
              </a:buClr>
              <a:buSzPts val="1600"/>
              <a:buNone/>
              <a:defRPr sz="1600" b="1"/>
            </a:lvl4pPr>
            <a:lvl5pPr marL="2286000" lvl="4" indent="-228600" algn="l">
              <a:lnSpc>
                <a:spcPct val="90000"/>
              </a:lnSpc>
              <a:spcBef>
                <a:spcPts val="500"/>
              </a:spcBef>
              <a:spcAft>
                <a:spcPts val="0"/>
              </a:spcAft>
              <a:buClr>
                <a:srgbClr val="00428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g1745f6b6926_0_132"/>
          <p:cNvSpPr txBox="1">
            <a:spLocks noGrp="1"/>
          </p:cNvSpPr>
          <p:nvPr>
            <p:ph type="body" idx="4"/>
          </p:nvPr>
        </p:nvSpPr>
        <p:spPr>
          <a:xfrm>
            <a:off x="6172200" y="2505075"/>
            <a:ext cx="5183100" cy="3684300"/>
          </a:xfrm>
          <a:prstGeom prst="rect">
            <a:avLst/>
          </a:prstGeom>
          <a:noFill/>
          <a:ln>
            <a:noFill/>
          </a:ln>
        </p:spPr>
        <p:txBody>
          <a:bodyPr spcFirstLastPara="1" wrap="square" lIns="121900" tIns="60925" rIns="121900" bIns="60925" anchor="t" anchorCtr="0">
            <a:normAutofit/>
          </a:bodyPr>
          <a:lstStyle>
            <a:lvl1pPr marL="457200" lvl="0" indent="-406400" algn="l">
              <a:lnSpc>
                <a:spcPct val="90000"/>
              </a:lnSpc>
              <a:spcBef>
                <a:spcPts val="1000"/>
              </a:spcBef>
              <a:spcAft>
                <a:spcPts val="0"/>
              </a:spcAft>
              <a:buClr>
                <a:srgbClr val="004282"/>
              </a:buClr>
              <a:buSzPts val="2800"/>
              <a:buFont typeface="Arial"/>
              <a:buChar char="•"/>
              <a:defRPr/>
            </a:lvl1pPr>
            <a:lvl2pPr marL="914400" lvl="1" indent="-381000" algn="l">
              <a:lnSpc>
                <a:spcPct val="90000"/>
              </a:lnSpc>
              <a:spcBef>
                <a:spcPts val="500"/>
              </a:spcBef>
              <a:spcAft>
                <a:spcPts val="0"/>
              </a:spcAft>
              <a:buClr>
                <a:srgbClr val="004282"/>
              </a:buClr>
              <a:buSzPts val="2400"/>
              <a:buFont typeface="Arial"/>
              <a:buChar char="•"/>
              <a:defRPr/>
            </a:lvl2pPr>
            <a:lvl3pPr marL="1371600" lvl="2" indent="-355600" algn="l">
              <a:lnSpc>
                <a:spcPct val="90000"/>
              </a:lnSpc>
              <a:spcBef>
                <a:spcPts val="500"/>
              </a:spcBef>
              <a:spcAft>
                <a:spcPts val="0"/>
              </a:spcAft>
              <a:buClr>
                <a:srgbClr val="004282"/>
              </a:buClr>
              <a:buSzPts val="2000"/>
              <a:buFont typeface="Arial"/>
              <a:buChar char="•"/>
              <a:defRPr/>
            </a:lvl3pPr>
            <a:lvl4pPr marL="1828800" lvl="3" indent="-342900" algn="l">
              <a:lnSpc>
                <a:spcPct val="90000"/>
              </a:lnSpc>
              <a:spcBef>
                <a:spcPts val="500"/>
              </a:spcBef>
              <a:spcAft>
                <a:spcPts val="0"/>
              </a:spcAft>
              <a:buClr>
                <a:srgbClr val="004282"/>
              </a:buClr>
              <a:buSzPts val="1800"/>
              <a:buFont typeface="Arial"/>
              <a:buChar char="•"/>
              <a:defRPr/>
            </a:lvl4pPr>
            <a:lvl5pPr marL="2286000" lvl="4" indent="-342900" algn="l">
              <a:lnSpc>
                <a:spcPct val="90000"/>
              </a:lnSpc>
              <a:spcBef>
                <a:spcPts val="500"/>
              </a:spcBef>
              <a:spcAft>
                <a:spcPts val="0"/>
              </a:spcAft>
              <a:buClr>
                <a:srgbClr val="004282"/>
              </a:buClr>
              <a:buSzPts val="1800"/>
              <a:buFont typeface="Arial"/>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57" name="Google Shape;57;g1745f6b6926_0_132"/>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g1745f6b6926_0_141"/>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60" name="Google Shape;60;g1745f6b6926_0_141"/>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g1745f6b6926_0_144"/>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1745f6b6926_0_92"/>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ctr" anchorCtr="0">
            <a:normAutofit/>
          </a:bodyPr>
          <a:lstStyle>
            <a:lvl1pPr marR="0" lvl="0" algn="l" rtl="0">
              <a:lnSpc>
                <a:spcPct val="90000"/>
              </a:lnSpc>
              <a:spcBef>
                <a:spcPts val="0"/>
              </a:spcBef>
              <a:spcAft>
                <a:spcPts val="0"/>
              </a:spcAft>
              <a:buClr>
                <a:srgbClr val="004282"/>
              </a:buClr>
              <a:buSzPts val="4400"/>
              <a:buFont typeface="Arial"/>
              <a:buNone/>
              <a:defRPr sz="4400" b="1" i="0" u="none" strike="noStrike" cap="none">
                <a:solidFill>
                  <a:srgbClr val="004282"/>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 name="Google Shape;11;g1745f6b6926_0_92"/>
          <p:cNvSpPr txBox="1">
            <a:spLocks noGrp="1"/>
          </p:cNvSpPr>
          <p:nvPr>
            <p:ph type="body" idx="1"/>
          </p:nvPr>
        </p:nvSpPr>
        <p:spPr>
          <a:xfrm>
            <a:off x="838200" y="1825625"/>
            <a:ext cx="10515600" cy="4351200"/>
          </a:xfrm>
          <a:prstGeom prst="rect">
            <a:avLst/>
          </a:prstGeom>
          <a:noFill/>
          <a:ln>
            <a:noFill/>
          </a:ln>
        </p:spPr>
        <p:txBody>
          <a:bodyPr spcFirstLastPara="1" wrap="square" lIns="121900" tIns="60925" rIns="121900" bIns="60925" anchor="t" anchorCtr="0">
            <a:normAutofit/>
          </a:bodyPr>
          <a:lstStyle>
            <a:lvl1pPr marL="457200" marR="0" lvl="0" indent="-406400" algn="l" rtl="0">
              <a:lnSpc>
                <a:spcPct val="90000"/>
              </a:lnSpc>
              <a:spcBef>
                <a:spcPts val="1000"/>
              </a:spcBef>
              <a:spcAft>
                <a:spcPts val="0"/>
              </a:spcAft>
              <a:buClr>
                <a:srgbClr val="004282"/>
              </a:buClr>
              <a:buSzPts val="2800"/>
              <a:buFont typeface="Arial"/>
              <a:buChar char="•"/>
              <a:defRPr sz="2800" b="0" i="0" u="none" strike="noStrike" cap="none">
                <a:solidFill>
                  <a:srgbClr val="004282"/>
                </a:solidFill>
                <a:latin typeface="Arial"/>
                <a:ea typeface="Arial"/>
                <a:cs typeface="Arial"/>
                <a:sym typeface="Arial"/>
              </a:defRPr>
            </a:lvl1pPr>
            <a:lvl2pPr marL="914400" marR="0" lvl="1" indent="-381000" algn="l" rtl="0">
              <a:lnSpc>
                <a:spcPct val="90000"/>
              </a:lnSpc>
              <a:spcBef>
                <a:spcPts val="500"/>
              </a:spcBef>
              <a:spcAft>
                <a:spcPts val="0"/>
              </a:spcAft>
              <a:buClr>
                <a:srgbClr val="004282"/>
              </a:buClr>
              <a:buSzPts val="2400"/>
              <a:buFont typeface="Arial"/>
              <a:buChar char="•"/>
              <a:defRPr sz="2400" b="0" i="0" u="none" strike="noStrike" cap="none">
                <a:solidFill>
                  <a:srgbClr val="004282"/>
                </a:solidFill>
                <a:latin typeface="Arial"/>
                <a:ea typeface="Arial"/>
                <a:cs typeface="Arial"/>
                <a:sym typeface="Arial"/>
              </a:defRPr>
            </a:lvl2pPr>
            <a:lvl3pPr marL="1371600" marR="0" lvl="2" indent="-355600" algn="l" rtl="0">
              <a:lnSpc>
                <a:spcPct val="90000"/>
              </a:lnSpc>
              <a:spcBef>
                <a:spcPts val="500"/>
              </a:spcBef>
              <a:spcAft>
                <a:spcPts val="0"/>
              </a:spcAft>
              <a:buClr>
                <a:srgbClr val="004282"/>
              </a:buClr>
              <a:buSzPts val="2000"/>
              <a:buFont typeface="Arial"/>
              <a:buChar char="•"/>
              <a:defRPr sz="2000" b="0" i="0" u="none" strike="noStrike" cap="none">
                <a:solidFill>
                  <a:srgbClr val="004282"/>
                </a:solidFill>
                <a:latin typeface="Arial"/>
                <a:ea typeface="Arial"/>
                <a:cs typeface="Arial"/>
                <a:sym typeface="Arial"/>
              </a:defRPr>
            </a:lvl3pPr>
            <a:lvl4pPr marL="1828800" marR="0" lvl="3" indent="-342900" algn="l" rtl="0">
              <a:lnSpc>
                <a:spcPct val="90000"/>
              </a:lnSpc>
              <a:spcBef>
                <a:spcPts val="500"/>
              </a:spcBef>
              <a:spcAft>
                <a:spcPts val="0"/>
              </a:spcAft>
              <a:buClr>
                <a:srgbClr val="004282"/>
              </a:buClr>
              <a:buSzPts val="1800"/>
              <a:buFont typeface="Arial"/>
              <a:buChar char="•"/>
              <a:defRPr sz="1800" b="0" i="0" u="none" strike="noStrike" cap="none">
                <a:solidFill>
                  <a:srgbClr val="004282"/>
                </a:solidFill>
                <a:latin typeface="Arial"/>
                <a:ea typeface="Arial"/>
                <a:cs typeface="Arial"/>
                <a:sym typeface="Arial"/>
              </a:defRPr>
            </a:lvl4pPr>
            <a:lvl5pPr marL="2286000" marR="0" lvl="4" indent="-342900" algn="l" rtl="0">
              <a:lnSpc>
                <a:spcPct val="90000"/>
              </a:lnSpc>
              <a:spcBef>
                <a:spcPts val="500"/>
              </a:spcBef>
              <a:spcAft>
                <a:spcPts val="0"/>
              </a:spcAft>
              <a:buClr>
                <a:srgbClr val="004282"/>
              </a:buClr>
              <a:buSzPts val="1800"/>
              <a:buFont typeface="Arial"/>
              <a:buChar char="•"/>
              <a:defRPr sz="1800" b="0" i="0" u="none" strike="noStrike" cap="none">
                <a:solidFill>
                  <a:srgbClr val="00428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1745f6b6926_0_92"/>
          <p:cNvSpPr txBox="1">
            <a:spLocks noGrp="1"/>
          </p:cNvSpPr>
          <p:nvPr>
            <p:ph type="sldNum" idx="12"/>
          </p:nvPr>
        </p:nvSpPr>
        <p:spPr>
          <a:xfrm>
            <a:off x="8610600" y="6356351"/>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g1745f6b6926_0_92"/>
          <p:cNvSpPr txBox="1"/>
          <p:nvPr/>
        </p:nvSpPr>
        <p:spPr>
          <a:xfrm>
            <a:off x="740896" y="6503184"/>
            <a:ext cx="2900700" cy="2307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262626"/>
                </a:solidFill>
                <a:latin typeface="Arial"/>
                <a:ea typeface="Arial"/>
                <a:cs typeface="Arial"/>
                <a:sym typeface="Arial"/>
              </a:rPr>
              <a:t>© Copyright National University of Singapore. All Rights Reserved. </a:t>
            </a:r>
            <a:endParaRPr sz="19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4.xml"/><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282"/>
        </a:solidFill>
        <a:effectLst/>
      </p:bgPr>
    </p:bg>
    <p:spTree>
      <p:nvGrpSpPr>
        <p:cNvPr id="1" name="Shape 87"/>
        <p:cNvGrpSpPr/>
        <p:nvPr/>
      </p:nvGrpSpPr>
      <p:grpSpPr>
        <a:xfrm>
          <a:off x="0" y="0"/>
          <a:ext cx="0" cy="0"/>
          <a:chOff x="0" y="0"/>
          <a:chExt cx="0" cy="0"/>
        </a:xfrm>
      </p:grpSpPr>
      <p:sp>
        <p:nvSpPr>
          <p:cNvPr id="88" name="Google Shape;88;g1745f6b6926_0_86"/>
          <p:cNvSpPr txBox="1">
            <a:spLocks noGrp="1"/>
          </p:cNvSpPr>
          <p:nvPr>
            <p:ph type="ctrTitle"/>
          </p:nvPr>
        </p:nvSpPr>
        <p:spPr>
          <a:xfrm>
            <a:off x="571950" y="1968775"/>
            <a:ext cx="6629100" cy="2170500"/>
          </a:xfrm>
          <a:prstGeom prst="rect">
            <a:avLst/>
          </a:prstGeom>
          <a:noFill/>
          <a:ln>
            <a:noFill/>
          </a:ln>
          <a:effectLst>
            <a:outerShdw blurRad="50800" dist="76200" dir="2700000" algn="tl" rotWithShape="0">
              <a:srgbClr val="000000">
                <a:alpha val="40000"/>
              </a:srgbClr>
            </a:outerShdw>
          </a:effectLst>
        </p:spPr>
        <p:txBody>
          <a:bodyPr spcFirstLastPara="1" wrap="square" lIns="121900" tIns="60925" rIns="121900" bIns="60925" anchor="t" anchorCtr="0">
            <a:normAutofit fontScale="90000"/>
          </a:bodyPr>
          <a:lstStyle/>
          <a:p>
            <a:pPr marL="0" lvl="0" indent="0" algn="l" rtl="0">
              <a:lnSpc>
                <a:spcPct val="90000"/>
              </a:lnSpc>
              <a:spcBef>
                <a:spcPts val="0"/>
              </a:spcBef>
              <a:spcAft>
                <a:spcPts val="0"/>
              </a:spcAft>
              <a:buClr>
                <a:srgbClr val="F2F2F2"/>
              </a:buClr>
              <a:buSzPct val="100000"/>
              <a:buFont typeface="Arial"/>
              <a:buNone/>
            </a:pPr>
            <a:r>
              <a:rPr lang="en-US" sz="4400"/>
              <a:t>Garbage Classification - Based on Rules of Shanghai Garbage Classification System</a:t>
            </a:r>
            <a:endParaRPr sz="4400"/>
          </a:p>
        </p:txBody>
      </p:sp>
      <p:sp>
        <p:nvSpPr>
          <p:cNvPr id="89" name="Google Shape;89;g1745f6b6926_0_86"/>
          <p:cNvSpPr txBox="1">
            <a:spLocks noGrp="1"/>
          </p:cNvSpPr>
          <p:nvPr>
            <p:ph type="subTitle" idx="1"/>
          </p:nvPr>
        </p:nvSpPr>
        <p:spPr>
          <a:xfrm>
            <a:off x="571950" y="4259800"/>
            <a:ext cx="6394200" cy="683700"/>
          </a:xfrm>
          <a:prstGeom prst="rect">
            <a:avLst/>
          </a:prstGeom>
          <a:noFill/>
          <a:ln>
            <a:noFill/>
          </a:ln>
        </p:spPr>
        <p:txBody>
          <a:bodyPr spcFirstLastPara="1" wrap="square" lIns="121900" tIns="60925" rIns="121900" bIns="60925" anchor="t" anchorCtr="0">
            <a:normAutofit/>
          </a:bodyPr>
          <a:lstStyle/>
          <a:p>
            <a:pPr marL="0" lvl="0" indent="0" algn="l" rtl="0">
              <a:lnSpc>
                <a:spcPct val="115000"/>
              </a:lnSpc>
              <a:spcBef>
                <a:spcPts val="0"/>
              </a:spcBef>
              <a:spcAft>
                <a:spcPts val="0"/>
              </a:spcAft>
              <a:buClr>
                <a:srgbClr val="F2F2F2"/>
              </a:buClr>
              <a:buSzPts val="1400"/>
              <a:buNone/>
            </a:pPr>
            <a:r>
              <a:rPr lang="en-US" sz="1800" b="1"/>
              <a:t>Group 27</a:t>
            </a:r>
            <a:endParaRPr sz="1800" b="1"/>
          </a:p>
          <a:p>
            <a:pPr marL="0" lvl="0" indent="0" algn="l" rtl="0">
              <a:lnSpc>
                <a:spcPct val="100000"/>
              </a:lnSpc>
              <a:spcBef>
                <a:spcPts val="0"/>
              </a:spcBef>
              <a:spcAft>
                <a:spcPts val="0"/>
              </a:spcAft>
              <a:buClr>
                <a:srgbClr val="F2F2F2"/>
              </a:buClr>
              <a:buSzPts val="1400"/>
              <a:buNone/>
            </a:pPr>
            <a:r>
              <a:rPr lang="en-US" sz="1400" b="1"/>
              <a:t>Li Guoshen </a:t>
            </a:r>
            <a:r>
              <a:rPr lang="en-US" sz="1400">
                <a:solidFill>
                  <a:srgbClr val="C2C7D1"/>
                </a:solidFill>
              </a:rPr>
              <a:t>A0237348X/</a:t>
            </a:r>
            <a:r>
              <a:rPr lang="en-US" sz="1400"/>
              <a:t> </a:t>
            </a:r>
            <a:r>
              <a:rPr lang="en-US" sz="1400" b="1"/>
              <a:t>An Yuhong</a:t>
            </a:r>
            <a:r>
              <a:rPr lang="en-US" sz="1400"/>
              <a:t> </a:t>
            </a:r>
            <a:r>
              <a:rPr lang="en-US" sz="1400">
                <a:solidFill>
                  <a:srgbClr val="C2C7D1"/>
                </a:solidFill>
              </a:rPr>
              <a:t>A0254379R/</a:t>
            </a:r>
            <a:r>
              <a:rPr lang="en-US" sz="1400"/>
              <a:t> He Wenbin </a:t>
            </a:r>
            <a:r>
              <a:rPr lang="en-US" sz="1400">
                <a:solidFill>
                  <a:srgbClr val="C2C7D1"/>
                </a:solidFill>
              </a:rPr>
              <a:t>A0237325H</a:t>
            </a:r>
            <a:endParaRPr sz="1400">
              <a:solidFill>
                <a:srgbClr val="C2C7D1"/>
              </a:solidFill>
            </a:endParaRPr>
          </a:p>
        </p:txBody>
      </p:sp>
      <p:sp>
        <p:nvSpPr>
          <p:cNvPr id="90" name="Google Shape;90;g1745f6b6926_0_86"/>
          <p:cNvSpPr/>
          <p:nvPr/>
        </p:nvSpPr>
        <p:spPr>
          <a:xfrm>
            <a:off x="449400" y="2107806"/>
            <a:ext cx="53700" cy="2031600"/>
          </a:xfrm>
          <a:prstGeom prst="rect">
            <a:avLst/>
          </a:prstGeom>
          <a:solidFill>
            <a:srgbClr val="ED7F0D"/>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MLP</a:t>
            </a:r>
            <a:endParaRPr sz="4000" b="0" i="0" u="none" strike="noStrike" cap="none">
              <a:solidFill>
                <a:schemeClr val="dk2"/>
              </a:solidFill>
              <a:latin typeface="Microsoft Yahei"/>
              <a:ea typeface="Microsoft Yahei"/>
              <a:cs typeface="Microsoft Yahei"/>
              <a:sym typeface="Microsoft Yahei"/>
            </a:endParaRPr>
          </a:p>
        </p:txBody>
      </p:sp>
      <p:cxnSp>
        <p:nvCxnSpPr>
          <p:cNvPr id="356" name="Google Shape;356;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357" name="Google Shape;357;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881298" y="3326576"/>
            <a:ext cx="253712" cy="243374"/>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58" name="Google Shape;358;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55" cy="5492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59" name="Google Shape;359;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0974" y="214913"/>
            <a:ext cx="342310" cy="119448"/>
            <a:chOff x="2688160" y="6057516"/>
            <a:chExt cx="342310" cy="119448"/>
          </a:xfrm>
        </p:grpSpPr>
        <p:sp>
          <p:nvSpPr>
            <p:cNvPr id="360" name="Google Shape;360;p12"/>
            <p:cNvSpPr/>
            <p:nvPr/>
          </p:nvSpPr>
          <p:spPr>
            <a:xfrm>
              <a:off x="2799591" y="6057516"/>
              <a:ext cx="119448" cy="119448"/>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61" name="Google Shape;361;p12"/>
            <p:cNvCxnSpPr/>
            <p:nvPr/>
          </p:nvCxnSpPr>
          <p:spPr>
            <a:xfrm flipH="1">
              <a:off x="2688160" y="6087378"/>
              <a:ext cx="22621" cy="59724"/>
            </a:xfrm>
            <a:prstGeom prst="straightConnector1">
              <a:avLst/>
            </a:prstGeom>
            <a:noFill/>
            <a:ln w="19050" cap="flat" cmpd="sng">
              <a:solidFill>
                <a:schemeClr val="lt1">
                  <a:alpha val="33333"/>
                </a:schemeClr>
              </a:solidFill>
              <a:prstDash val="solid"/>
              <a:miter lim="800000"/>
              <a:headEnd type="none" w="sm" len="sm"/>
              <a:tailEnd type="none" w="sm" len="sm"/>
            </a:ln>
          </p:spPr>
        </p:cxnSp>
        <p:cxnSp>
          <p:nvCxnSpPr>
            <p:cNvPr id="362" name="Google Shape;362;p12"/>
            <p:cNvCxnSpPr/>
            <p:nvPr/>
          </p:nvCxnSpPr>
          <p:spPr>
            <a:xfrm flipH="1">
              <a:off x="3007849" y="6087378"/>
              <a:ext cx="22621" cy="59724"/>
            </a:xfrm>
            <a:prstGeom prst="straightConnector1">
              <a:avLst/>
            </a:prstGeom>
            <a:noFill/>
            <a:ln w="19050" cap="flat" cmpd="sng">
              <a:solidFill>
                <a:schemeClr val="lt1">
                  <a:alpha val="33333"/>
                </a:schemeClr>
              </a:solidFill>
              <a:prstDash val="solid"/>
              <a:miter lim="800000"/>
              <a:headEnd type="none" w="sm" len="sm"/>
              <a:tailEnd type="none" w="sm" len="sm"/>
            </a:ln>
          </p:spPr>
        </p:cxnSp>
      </p:grpSp>
      <p:grpSp>
        <p:nvGrpSpPr>
          <p:cNvPr id="363" name="Google Shape;363;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286" cy="0"/>
            <a:chOff x="2206172" y="6117240"/>
            <a:chExt cx="1306286" cy="0"/>
          </a:xfrm>
        </p:grpSpPr>
        <p:cxnSp>
          <p:nvCxnSpPr>
            <p:cNvPr id="364" name="Google Shape;364;p12"/>
            <p:cNvCxnSpPr/>
            <p:nvPr/>
          </p:nvCxnSpPr>
          <p:spPr>
            <a:xfrm>
              <a:off x="3172718" y="6117240"/>
              <a:ext cx="339740" cy="0"/>
            </a:xfrm>
            <a:prstGeom prst="straightConnector1">
              <a:avLst/>
            </a:prstGeom>
            <a:noFill/>
            <a:ln w="19050" cap="flat" cmpd="sng">
              <a:solidFill>
                <a:schemeClr val="lt1">
                  <a:alpha val="33333"/>
                </a:schemeClr>
              </a:solidFill>
              <a:prstDash val="solid"/>
              <a:miter lim="800000"/>
              <a:headEnd type="none" w="sm" len="sm"/>
              <a:tailEnd type="none" w="sm" len="sm"/>
            </a:ln>
          </p:spPr>
        </p:cxnSp>
        <p:cxnSp>
          <p:nvCxnSpPr>
            <p:cNvPr id="365" name="Google Shape;365;p12"/>
            <p:cNvCxnSpPr/>
            <p:nvPr/>
          </p:nvCxnSpPr>
          <p:spPr>
            <a:xfrm>
              <a:off x="2206172" y="6117240"/>
              <a:ext cx="339740" cy="0"/>
            </a:xfrm>
            <a:prstGeom prst="straightConnector1">
              <a:avLst/>
            </a:prstGeom>
            <a:noFill/>
            <a:ln w="19050" cap="flat" cmpd="sng">
              <a:solidFill>
                <a:schemeClr val="lt1">
                  <a:alpha val="33333"/>
                </a:schemeClr>
              </a:solidFill>
              <a:prstDash val="solid"/>
              <a:miter lim="800000"/>
              <a:headEnd type="none" w="sm" len="sm"/>
              <a:tailEnd type="none" w="sm" len="sm"/>
            </a:ln>
          </p:spPr>
        </p:cxnSp>
      </p:grpSp>
      <p:sp>
        <p:nvSpPr>
          <p:cNvPr id="366" name="Google Shape;366;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67" name="Google Shape;367;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68" name="Google Shape;368;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69" name="Google Shape;369;p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370" name="Google Shape;370;p12"/>
          <p:cNvSpPr txBox="1"/>
          <p:nvPr/>
        </p:nvSpPr>
        <p:spPr>
          <a:xfrm>
            <a:off x="250300" y="1126900"/>
            <a:ext cx="359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800"/>
              <a:buFont typeface="Arial"/>
              <a:buNone/>
            </a:pPr>
            <a:r>
              <a:rPr lang="en-US" sz="1800" b="1" i="1">
                <a:solidFill>
                  <a:srgbClr val="202124"/>
                </a:solidFill>
                <a:highlight>
                  <a:srgbClr val="FFFFFF"/>
                </a:highlight>
              </a:rPr>
              <a:t>MLP/6_1: Basic MLP Model</a:t>
            </a:r>
            <a:endParaRPr sz="1800" b="1" i="1" u="none" strike="noStrike" cap="none">
              <a:solidFill>
                <a:srgbClr val="202124"/>
              </a:solidFill>
              <a:highlight>
                <a:srgbClr val="FFFFFF"/>
              </a:highlight>
              <a:latin typeface="Arial"/>
              <a:ea typeface="Arial"/>
              <a:cs typeface="Arial"/>
              <a:sym typeface="Arial"/>
            </a:endParaRPr>
          </a:p>
        </p:txBody>
      </p:sp>
      <p:sp>
        <p:nvSpPr>
          <p:cNvPr id="371" name="Google Shape;371;p12"/>
          <p:cNvSpPr txBox="1"/>
          <p:nvPr/>
        </p:nvSpPr>
        <p:spPr>
          <a:xfrm>
            <a:off x="0" y="1499538"/>
            <a:ext cx="5909100" cy="415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Two hidden layers with a hidden size of 128</a:t>
            </a:r>
            <a:endParaRPr sz="1600" b="0" i="0" u="none" strike="noStrike" cap="none">
              <a:solidFill>
                <a:srgbClr val="000000"/>
              </a:solidFill>
              <a:latin typeface="Arial"/>
              <a:ea typeface="Arial"/>
              <a:cs typeface="Arial"/>
              <a:sym typeface="Arial"/>
            </a:endParaRPr>
          </a:p>
        </p:txBody>
      </p:sp>
      <p:sp>
        <p:nvSpPr>
          <p:cNvPr id="372" name="Google Shape;372;p12"/>
          <p:cNvSpPr txBox="1"/>
          <p:nvPr/>
        </p:nvSpPr>
        <p:spPr>
          <a:xfrm>
            <a:off x="5996488" y="1575313"/>
            <a:ext cx="5909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For relu, </a:t>
            </a:r>
            <a:r>
              <a:rPr lang="en-US" sz="1500">
                <a:solidFill>
                  <a:srgbClr val="212121"/>
                </a:solidFill>
                <a:highlight>
                  <a:schemeClr val="lt1"/>
                </a:highlight>
              </a:rPr>
              <a:t>keep </a:t>
            </a:r>
            <a:r>
              <a:rPr lang="en-US" sz="1500">
                <a:solidFill>
                  <a:srgbClr val="212121"/>
                </a:solidFill>
                <a:highlight>
                  <a:srgbClr val="FFFFFF"/>
                </a:highlight>
              </a:rPr>
              <a:t>the input and output conform Gaussian distribution, which may help improve model performance</a:t>
            </a:r>
            <a:endParaRPr sz="1400" b="0" i="0" u="none" strike="noStrike" cap="none">
              <a:solidFill>
                <a:srgbClr val="595959"/>
              </a:solidFill>
              <a:highlight>
                <a:srgbClr val="FFFFFF"/>
              </a:highlight>
              <a:latin typeface="Arial"/>
              <a:ea typeface="Arial"/>
              <a:cs typeface="Arial"/>
              <a:sym typeface="Arial"/>
            </a:endParaRPr>
          </a:p>
        </p:txBody>
      </p:sp>
      <p:sp>
        <p:nvSpPr>
          <p:cNvPr id="373" name="Google Shape;373;p12"/>
          <p:cNvSpPr txBox="1"/>
          <p:nvPr/>
        </p:nvSpPr>
        <p:spPr>
          <a:xfrm>
            <a:off x="6067425" y="1126900"/>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MLP/6_2: With Kaiming Initialization</a:t>
            </a:r>
            <a:endParaRPr sz="1800" b="1">
              <a:solidFill>
                <a:srgbClr val="202124"/>
              </a:solidFill>
              <a:highlight>
                <a:schemeClr val="lt1"/>
              </a:highlight>
            </a:endParaRPr>
          </a:p>
        </p:txBody>
      </p:sp>
      <p:pic>
        <p:nvPicPr>
          <p:cNvPr id="374" name="Google Shape;374;p12"/>
          <p:cNvPicPr preferRelativeResize="0"/>
          <p:nvPr/>
        </p:nvPicPr>
        <p:blipFill rotWithShape="1">
          <a:blip r:embed="rId3">
            <a:alphaModFix/>
          </a:blip>
          <a:srcRect l="17588" t="6159" r="21084" b="9108"/>
          <a:stretch/>
        </p:blipFill>
        <p:spPr>
          <a:xfrm>
            <a:off x="1237400" y="1915050"/>
            <a:ext cx="2140726" cy="1566599"/>
          </a:xfrm>
          <a:prstGeom prst="rect">
            <a:avLst/>
          </a:prstGeom>
          <a:noFill/>
          <a:ln>
            <a:noFill/>
          </a:ln>
        </p:spPr>
      </p:pic>
      <p:pic>
        <p:nvPicPr>
          <p:cNvPr id="375" name="Google Shape;375;p12"/>
          <p:cNvPicPr preferRelativeResize="0"/>
          <p:nvPr/>
        </p:nvPicPr>
        <p:blipFill rotWithShape="1">
          <a:blip r:embed="rId4">
            <a:alphaModFix/>
          </a:blip>
          <a:srcRect t="31214"/>
          <a:stretch/>
        </p:blipFill>
        <p:spPr>
          <a:xfrm>
            <a:off x="6134450" y="2161538"/>
            <a:ext cx="4592099" cy="1776749"/>
          </a:xfrm>
          <a:prstGeom prst="rect">
            <a:avLst/>
          </a:prstGeom>
          <a:noFill/>
          <a:ln>
            <a:noFill/>
          </a:ln>
        </p:spPr>
      </p:pic>
      <p:pic>
        <p:nvPicPr>
          <p:cNvPr id="376" name="Google Shape;376;p12"/>
          <p:cNvPicPr preferRelativeResize="0"/>
          <p:nvPr/>
        </p:nvPicPr>
        <p:blipFill>
          <a:blip r:embed="rId5">
            <a:alphaModFix/>
          </a:blip>
          <a:stretch>
            <a:fillRect/>
          </a:stretch>
        </p:blipFill>
        <p:spPr>
          <a:xfrm>
            <a:off x="704845" y="4731500"/>
            <a:ext cx="2740105" cy="2046725"/>
          </a:xfrm>
          <a:prstGeom prst="rect">
            <a:avLst/>
          </a:prstGeom>
          <a:noFill/>
          <a:ln>
            <a:noFill/>
          </a:ln>
        </p:spPr>
      </p:pic>
      <p:sp>
        <p:nvSpPr>
          <p:cNvPr id="377" name="Google Shape;377;p12"/>
          <p:cNvSpPr txBox="1"/>
          <p:nvPr/>
        </p:nvSpPr>
        <p:spPr>
          <a:xfrm>
            <a:off x="195600" y="3516125"/>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MLP/6_3: With Weight Decay</a:t>
            </a:r>
            <a:endParaRPr sz="1800" b="1">
              <a:solidFill>
                <a:srgbClr val="202124"/>
              </a:solidFill>
              <a:highlight>
                <a:schemeClr val="lt1"/>
              </a:highlight>
            </a:endParaRPr>
          </a:p>
        </p:txBody>
      </p:sp>
      <p:sp>
        <p:nvSpPr>
          <p:cNvPr id="378" name="Google Shape;378;p12"/>
          <p:cNvSpPr txBox="1"/>
          <p:nvPr/>
        </p:nvSpPr>
        <p:spPr>
          <a:xfrm>
            <a:off x="5982050" y="4054025"/>
            <a:ext cx="61527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MLP/6_4: Use Genetic Algorithm to Update Weight</a:t>
            </a:r>
            <a:endParaRPr sz="1800" b="1">
              <a:solidFill>
                <a:srgbClr val="202124"/>
              </a:solidFill>
              <a:highlight>
                <a:schemeClr val="lt1"/>
              </a:highlight>
            </a:endParaRPr>
          </a:p>
        </p:txBody>
      </p:sp>
      <p:pic>
        <p:nvPicPr>
          <p:cNvPr id="379" name="Google Shape;379;p12"/>
          <p:cNvPicPr preferRelativeResize="0"/>
          <p:nvPr/>
        </p:nvPicPr>
        <p:blipFill>
          <a:blip r:embed="rId6">
            <a:alphaModFix/>
          </a:blip>
          <a:stretch>
            <a:fillRect/>
          </a:stretch>
        </p:blipFill>
        <p:spPr>
          <a:xfrm>
            <a:off x="6944524" y="5153896"/>
            <a:ext cx="2971946" cy="1467625"/>
          </a:xfrm>
          <a:prstGeom prst="rect">
            <a:avLst/>
          </a:prstGeom>
          <a:noFill/>
          <a:ln>
            <a:noFill/>
          </a:ln>
        </p:spPr>
      </p:pic>
      <p:sp>
        <p:nvSpPr>
          <p:cNvPr id="380" name="Google Shape;380;p12"/>
          <p:cNvSpPr txBox="1"/>
          <p:nvPr/>
        </p:nvSpPr>
        <p:spPr>
          <a:xfrm>
            <a:off x="43200" y="3904588"/>
            <a:ext cx="5909100" cy="877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Adjust the influence of model complexity on the loss function, let the weight decay to a smaller value, and alleviate the problem of model overfitting</a:t>
            </a:r>
            <a:endParaRPr sz="1600" b="0" i="0" u="none" strike="noStrike" cap="none">
              <a:solidFill>
                <a:srgbClr val="000000"/>
              </a:solidFill>
              <a:latin typeface="Arial"/>
              <a:ea typeface="Arial"/>
              <a:cs typeface="Arial"/>
              <a:sym typeface="Arial"/>
            </a:endParaRPr>
          </a:p>
        </p:txBody>
      </p:sp>
      <p:sp>
        <p:nvSpPr>
          <p:cNvPr id="381" name="Google Shape;381;p12"/>
          <p:cNvSpPr txBox="1"/>
          <p:nvPr/>
        </p:nvSpPr>
        <p:spPr>
          <a:xfrm>
            <a:off x="5996488" y="4409913"/>
            <a:ext cx="5909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The weight update by genetic algorithm can effectively solve the problem of gradient disappearance.[3]</a:t>
            </a:r>
            <a:endParaRPr sz="1400" b="0" i="0" u="none" strike="noStrike" cap="none">
              <a:solidFill>
                <a:srgbClr val="595959"/>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750"/>
                                        <p:tgtEl>
                                          <p:spTgt spid="355"/>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356"/>
                                        </p:tgtEl>
                                        <p:attrNameLst>
                                          <p:attrName>style.visibility</p:attrName>
                                        </p:attrNameLst>
                                      </p:cBhvr>
                                      <p:to>
                                        <p:strVal val="visible"/>
                                      </p:to>
                                    </p:set>
                                    <p:animEffect transition="in" filter="fade">
                                      <p:cBhvr>
                                        <p:cTn id="11" dur="750"/>
                                        <p:tgtEl>
                                          <p:spTgt spid="356"/>
                                        </p:tgtEl>
                                      </p:cBhvr>
                                    </p:animEffect>
                                  </p:childTnLst>
                                </p:cTn>
                              </p:par>
                              <p:par>
                                <p:cTn id="12" presetID="10" presetClass="entr" presetSubtype="0" fill="hold" nodeType="withEffect">
                                  <p:stCondLst>
                                    <p:cond delay="0"/>
                                  </p:stCondLst>
                                  <p:childTnLst>
                                    <p:set>
                                      <p:cBhvr>
                                        <p:cTn id="13" dur="1" fill="hold">
                                          <p:stCondLst>
                                            <p:cond delay="0"/>
                                          </p:stCondLst>
                                        </p:cTn>
                                        <p:tgtEl>
                                          <p:spTgt spid="358"/>
                                        </p:tgtEl>
                                        <p:attrNameLst>
                                          <p:attrName>style.visibility</p:attrName>
                                        </p:attrNameLst>
                                      </p:cBhvr>
                                      <p:to>
                                        <p:strVal val="visible"/>
                                      </p:to>
                                    </p:set>
                                    <p:animEffect transition="in" filter="fade">
                                      <p:cBhvr>
                                        <p:cTn id="14" dur="750"/>
                                        <p:tgtEl>
                                          <p:spTgt spid="358"/>
                                        </p:tgtEl>
                                      </p:cBhvr>
                                    </p:animEffect>
                                  </p:childTnLst>
                                </p:cTn>
                              </p:par>
                            </p:childTnLst>
                          </p:cTn>
                        </p:par>
                        <p:par>
                          <p:cTn id="15" fill="hold">
                            <p:stCondLst>
                              <p:cond delay="1500"/>
                            </p:stCondLst>
                            <p:childTnLst>
                              <p:par>
                                <p:cTn id="16" presetID="10" presetClass="entr" presetSubtype="0" fill="hold" nodeType="afterEffect">
                                  <p:stCondLst>
                                    <p:cond delay="750"/>
                                  </p:stCondLst>
                                  <p:childTnLst>
                                    <p:set>
                                      <p:cBhvr>
                                        <p:cTn id="17" dur="1" fill="hold">
                                          <p:stCondLst>
                                            <p:cond delay="0"/>
                                          </p:stCondLst>
                                        </p:cTn>
                                        <p:tgtEl>
                                          <p:spTgt spid="363"/>
                                        </p:tgtEl>
                                        <p:attrNameLst>
                                          <p:attrName>style.visibility</p:attrName>
                                        </p:attrNameLst>
                                      </p:cBhvr>
                                      <p:to>
                                        <p:strVal val="visible"/>
                                      </p:to>
                                    </p:set>
                                    <p:animEffect transition="in" filter="fade">
                                      <p:cBhvr>
                                        <p:cTn id="18" dur="750"/>
                                        <p:tgtEl>
                                          <p:spTgt spid="363"/>
                                        </p:tgtEl>
                                      </p:cBhvr>
                                    </p:animEffect>
                                  </p:childTnLst>
                                </p:cTn>
                              </p:par>
                            </p:childTnLst>
                          </p:cTn>
                        </p:par>
                        <p:par>
                          <p:cTn id="19" fill="hold">
                            <p:stCondLst>
                              <p:cond delay="2250"/>
                            </p:stCondLst>
                            <p:childTnLst>
                              <p:par>
                                <p:cTn id="20" presetID="10" presetClass="entr" presetSubtype="0" fill="hold" nodeType="afterEffect">
                                  <p:stCondLst>
                                    <p:cond delay="750"/>
                                  </p:stCondLst>
                                  <p:childTnLst>
                                    <p:set>
                                      <p:cBhvr>
                                        <p:cTn id="21" dur="1" fill="hold">
                                          <p:stCondLst>
                                            <p:cond delay="0"/>
                                          </p:stCondLst>
                                        </p:cTn>
                                        <p:tgtEl>
                                          <p:spTgt spid="357"/>
                                        </p:tgtEl>
                                        <p:attrNameLst>
                                          <p:attrName>style.visibility</p:attrName>
                                        </p:attrNameLst>
                                      </p:cBhvr>
                                      <p:to>
                                        <p:strVal val="visible"/>
                                      </p:to>
                                    </p:set>
                                    <p:animEffect transition="in" filter="fade">
                                      <p:cBhvr>
                                        <p:cTn id="22" dur="750"/>
                                        <p:tgtEl>
                                          <p:spTgt spid="357"/>
                                        </p:tgtEl>
                                      </p:cBhvr>
                                    </p:animEffect>
                                  </p:childTnLst>
                                </p:cTn>
                              </p:par>
                            </p:childTnLst>
                          </p:cTn>
                        </p:par>
                        <p:par>
                          <p:cTn id="23" fill="hold">
                            <p:stCondLst>
                              <p:cond delay="3000"/>
                            </p:stCondLst>
                            <p:childTnLst>
                              <p:par>
                                <p:cTn id="24" presetID="23" presetClass="entr" presetSubtype="16" fill="hold" nodeType="afterEffect">
                                  <p:stCondLst>
                                    <p:cond delay="1400"/>
                                  </p:stCondLst>
                                  <p:childTnLst>
                                    <p:set>
                                      <p:cBhvr>
                                        <p:cTn id="25" dur="1" fill="hold">
                                          <p:stCondLst>
                                            <p:cond delay="0"/>
                                          </p:stCondLst>
                                        </p:cTn>
                                        <p:tgtEl>
                                          <p:spTgt spid="367"/>
                                        </p:tgtEl>
                                        <p:attrNameLst>
                                          <p:attrName>style.visibility</p:attrName>
                                        </p:attrNameLst>
                                      </p:cBhvr>
                                      <p:to>
                                        <p:strVal val="visible"/>
                                      </p:to>
                                    </p:set>
                                    <p:anim calcmode="lin" valueType="num">
                                      <p:cBhvr additive="base">
                                        <p:cTn id="26" dur="893"/>
                                        <p:tgtEl>
                                          <p:spTgt spid="367"/>
                                        </p:tgtEl>
                                        <p:attrNameLst>
                                          <p:attrName>ppt_w</p:attrName>
                                        </p:attrNameLst>
                                      </p:cBhvr>
                                      <p:tavLst>
                                        <p:tav tm="0">
                                          <p:val>
                                            <p:strVal val="0"/>
                                          </p:val>
                                        </p:tav>
                                        <p:tav tm="100000">
                                          <p:val>
                                            <p:strVal val="#ppt_w"/>
                                          </p:val>
                                        </p:tav>
                                      </p:tavLst>
                                    </p:anim>
                                    <p:anim calcmode="lin" valueType="num">
                                      <p:cBhvr additive="base">
                                        <p:cTn id="27" dur="893"/>
                                        <p:tgtEl>
                                          <p:spTgt spid="367"/>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550"/>
                                  </p:stCondLst>
                                  <p:childTnLst>
                                    <p:set>
                                      <p:cBhvr>
                                        <p:cTn id="29" dur="1" fill="hold">
                                          <p:stCondLst>
                                            <p:cond delay="0"/>
                                          </p:stCondLst>
                                        </p:cTn>
                                        <p:tgtEl>
                                          <p:spTgt spid="366"/>
                                        </p:tgtEl>
                                        <p:attrNameLst>
                                          <p:attrName>style.visibility</p:attrName>
                                        </p:attrNameLst>
                                      </p:cBhvr>
                                      <p:to>
                                        <p:strVal val="visible"/>
                                      </p:to>
                                    </p:set>
                                    <p:anim calcmode="lin" valueType="num">
                                      <p:cBhvr additive="base">
                                        <p:cTn id="30" dur="893"/>
                                        <p:tgtEl>
                                          <p:spTgt spid="366"/>
                                        </p:tgtEl>
                                        <p:attrNameLst>
                                          <p:attrName>ppt_w</p:attrName>
                                        </p:attrNameLst>
                                      </p:cBhvr>
                                      <p:tavLst>
                                        <p:tav tm="0">
                                          <p:val>
                                            <p:strVal val="0"/>
                                          </p:val>
                                        </p:tav>
                                        <p:tav tm="100000">
                                          <p:val>
                                            <p:strVal val="#ppt_w"/>
                                          </p:val>
                                        </p:tav>
                                      </p:tavLst>
                                    </p:anim>
                                    <p:anim calcmode="lin" valueType="num">
                                      <p:cBhvr additive="base">
                                        <p:cTn id="31" dur="893"/>
                                        <p:tgtEl>
                                          <p:spTgt spid="366"/>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700"/>
                                  </p:stCondLst>
                                  <p:childTnLst>
                                    <p:set>
                                      <p:cBhvr>
                                        <p:cTn id="33" dur="1" fill="hold">
                                          <p:stCondLst>
                                            <p:cond delay="0"/>
                                          </p:stCondLst>
                                        </p:cTn>
                                        <p:tgtEl>
                                          <p:spTgt spid="368"/>
                                        </p:tgtEl>
                                        <p:attrNameLst>
                                          <p:attrName>style.visibility</p:attrName>
                                        </p:attrNameLst>
                                      </p:cBhvr>
                                      <p:to>
                                        <p:strVal val="visible"/>
                                      </p:to>
                                    </p:set>
                                    <p:anim calcmode="lin" valueType="num">
                                      <p:cBhvr additive="base">
                                        <p:cTn id="34" dur="893"/>
                                        <p:tgtEl>
                                          <p:spTgt spid="368"/>
                                        </p:tgtEl>
                                        <p:attrNameLst>
                                          <p:attrName>ppt_w</p:attrName>
                                        </p:attrNameLst>
                                      </p:cBhvr>
                                      <p:tavLst>
                                        <p:tav tm="0">
                                          <p:val>
                                            <p:strVal val="0"/>
                                          </p:val>
                                        </p:tav>
                                        <p:tav tm="100000">
                                          <p:val>
                                            <p:strVal val="#ppt_w"/>
                                          </p:val>
                                        </p:tav>
                                      </p:tavLst>
                                    </p:anim>
                                    <p:anim calcmode="lin" valueType="num">
                                      <p:cBhvr additive="base">
                                        <p:cTn id="35" dur="893"/>
                                        <p:tgtEl>
                                          <p:spTgt spid="368"/>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1250"/>
                                  </p:stCondLst>
                                  <p:childTnLst>
                                    <p:set>
                                      <p:cBhvr>
                                        <p:cTn id="37" dur="1" fill="hold">
                                          <p:stCondLst>
                                            <p:cond delay="0"/>
                                          </p:stCondLst>
                                        </p:cTn>
                                        <p:tgtEl>
                                          <p:spTgt spid="369"/>
                                        </p:tgtEl>
                                        <p:attrNameLst>
                                          <p:attrName>style.visibility</p:attrName>
                                        </p:attrNameLst>
                                      </p:cBhvr>
                                      <p:to>
                                        <p:strVal val="visible"/>
                                      </p:to>
                                    </p:set>
                                    <p:animEffect transition="in" filter="fade">
                                      <p:cBhvr>
                                        <p:cTn id="38" dur="75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MLP</a:t>
            </a:r>
            <a:endParaRPr sz="4000" b="0" i="0" u="none" strike="noStrike" cap="none">
              <a:solidFill>
                <a:schemeClr val="dk2"/>
              </a:solidFill>
              <a:latin typeface="Microsoft Yahei"/>
              <a:ea typeface="Microsoft Yahei"/>
              <a:cs typeface="Microsoft Yahei"/>
              <a:sym typeface="Microsoft Yahei"/>
            </a:endParaRPr>
          </a:p>
        </p:txBody>
      </p:sp>
      <p:cxnSp>
        <p:nvCxnSpPr>
          <p:cNvPr id="387" name="Google Shape;387;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388" name="Google Shape;388;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881298" y="332657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89" name="Google Shape;389;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90" name="Google Shape;390;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391" name="Google Shape;391;g17c1caf5870_1_120"/>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92" name="Google Shape;392;g17c1caf5870_1_120"/>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393" name="Google Shape;393;g17c1caf5870_1_120"/>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394" name="Google Shape;394;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395" name="Google Shape;395;g17c1caf5870_1_120"/>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396" name="Google Shape;396;g17c1caf5870_1_120"/>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397" name="Google Shape;397;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98" name="Google Shape;398;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99" name="Google Shape;399;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00" name="Google Shape;400;g17c1caf5870_1_12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pic>
        <p:nvPicPr>
          <p:cNvPr id="401" name="Google Shape;401;g17c1caf5870_1_120"/>
          <p:cNvPicPr preferRelativeResize="0"/>
          <p:nvPr/>
        </p:nvPicPr>
        <p:blipFill>
          <a:blip r:embed="rId3">
            <a:alphaModFix/>
          </a:blip>
          <a:stretch>
            <a:fillRect/>
          </a:stretch>
        </p:blipFill>
        <p:spPr>
          <a:xfrm>
            <a:off x="-1" y="1177000"/>
            <a:ext cx="6107000" cy="3664200"/>
          </a:xfrm>
          <a:prstGeom prst="rect">
            <a:avLst/>
          </a:prstGeom>
          <a:noFill/>
          <a:ln>
            <a:noFill/>
          </a:ln>
        </p:spPr>
      </p:pic>
      <p:pic>
        <p:nvPicPr>
          <p:cNvPr id="402" name="Google Shape;402;g17c1caf5870_1_120"/>
          <p:cNvPicPr preferRelativeResize="0"/>
          <p:nvPr/>
        </p:nvPicPr>
        <p:blipFill>
          <a:blip r:embed="rId4">
            <a:alphaModFix/>
          </a:blip>
          <a:stretch>
            <a:fillRect/>
          </a:stretch>
        </p:blipFill>
        <p:spPr>
          <a:xfrm>
            <a:off x="6106999" y="1167925"/>
            <a:ext cx="6108192" cy="3667393"/>
          </a:xfrm>
          <a:prstGeom prst="rect">
            <a:avLst/>
          </a:prstGeom>
          <a:noFill/>
          <a:ln>
            <a:noFill/>
          </a:ln>
        </p:spPr>
      </p:pic>
      <p:sp>
        <p:nvSpPr>
          <p:cNvPr id="403" name="Google Shape;403;g17c1caf5870_1_120"/>
          <p:cNvSpPr txBox="1"/>
          <p:nvPr/>
        </p:nvSpPr>
        <p:spPr>
          <a:xfrm>
            <a:off x="774700" y="4975500"/>
            <a:ext cx="10138500" cy="15084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12121"/>
              </a:buClr>
              <a:buSzPts val="1500"/>
              <a:buChar char="●"/>
            </a:pPr>
            <a:r>
              <a:rPr lang="en-US">
                <a:solidFill>
                  <a:schemeClr val="dk1"/>
                </a:solidFill>
              </a:rPr>
              <a:t>From the comparison between different models, the best baseline model is the model in 6.1.</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23850" algn="l" rtl="0">
              <a:spcBef>
                <a:spcPts val="0"/>
              </a:spcBef>
              <a:spcAft>
                <a:spcPts val="0"/>
              </a:spcAft>
              <a:buClr>
                <a:srgbClr val="212121"/>
              </a:buClr>
              <a:buSzPts val="1500"/>
              <a:buChar char="●"/>
            </a:pPr>
            <a:r>
              <a:rPr lang="en-US">
                <a:solidFill>
                  <a:schemeClr val="dk1"/>
                </a:solidFill>
              </a:rPr>
              <a:t>The introduction of kaiming initialization and weight decay inhibits the improvement of model accuracy (whether it is a training set or a test set).</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Also, the best MLP model only obtains ~40% accuracy on test dataset, which is unsatisfactory.</a:t>
            </a:r>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750"/>
                                        <p:tgtEl>
                                          <p:spTgt spid="386"/>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387"/>
                                        </p:tgtEl>
                                        <p:attrNameLst>
                                          <p:attrName>style.visibility</p:attrName>
                                        </p:attrNameLst>
                                      </p:cBhvr>
                                      <p:to>
                                        <p:strVal val="visible"/>
                                      </p:to>
                                    </p:set>
                                    <p:animEffect transition="in" filter="fade">
                                      <p:cBhvr>
                                        <p:cTn id="11" dur="750"/>
                                        <p:tgtEl>
                                          <p:spTgt spid="387"/>
                                        </p:tgtEl>
                                      </p:cBhvr>
                                    </p:animEffect>
                                  </p:childTnLst>
                                </p:cTn>
                              </p:par>
                              <p:par>
                                <p:cTn id="12" presetID="10" presetClass="entr" presetSubtype="0" fill="hold" nodeType="withEffect">
                                  <p:stCondLst>
                                    <p:cond delay="0"/>
                                  </p:stCondLst>
                                  <p:childTnLst>
                                    <p:set>
                                      <p:cBhvr>
                                        <p:cTn id="13" dur="1" fill="hold">
                                          <p:stCondLst>
                                            <p:cond delay="0"/>
                                          </p:stCondLst>
                                        </p:cTn>
                                        <p:tgtEl>
                                          <p:spTgt spid="389"/>
                                        </p:tgtEl>
                                        <p:attrNameLst>
                                          <p:attrName>style.visibility</p:attrName>
                                        </p:attrNameLst>
                                      </p:cBhvr>
                                      <p:to>
                                        <p:strVal val="visible"/>
                                      </p:to>
                                    </p:set>
                                    <p:animEffect transition="in" filter="fade">
                                      <p:cBhvr>
                                        <p:cTn id="14" dur="750"/>
                                        <p:tgtEl>
                                          <p:spTgt spid="389"/>
                                        </p:tgtEl>
                                      </p:cBhvr>
                                    </p:animEffect>
                                  </p:childTnLst>
                                </p:cTn>
                              </p:par>
                            </p:childTnLst>
                          </p:cTn>
                        </p:par>
                        <p:par>
                          <p:cTn id="15" fill="hold">
                            <p:stCondLst>
                              <p:cond delay="1500"/>
                            </p:stCondLst>
                            <p:childTnLst>
                              <p:par>
                                <p:cTn id="16" presetID="10" presetClass="entr" presetSubtype="0" fill="hold" nodeType="afterEffect">
                                  <p:stCondLst>
                                    <p:cond delay="750"/>
                                  </p:stCondLst>
                                  <p:childTnLst>
                                    <p:set>
                                      <p:cBhvr>
                                        <p:cTn id="17" dur="1" fill="hold">
                                          <p:stCondLst>
                                            <p:cond delay="0"/>
                                          </p:stCondLst>
                                        </p:cTn>
                                        <p:tgtEl>
                                          <p:spTgt spid="394"/>
                                        </p:tgtEl>
                                        <p:attrNameLst>
                                          <p:attrName>style.visibility</p:attrName>
                                        </p:attrNameLst>
                                      </p:cBhvr>
                                      <p:to>
                                        <p:strVal val="visible"/>
                                      </p:to>
                                    </p:set>
                                    <p:animEffect transition="in" filter="fade">
                                      <p:cBhvr>
                                        <p:cTn id="18" dur="750"/>
                                        <p:tgtEl>
                                          <p:spTgt spid="394"/>
                                        </p:tgtEl>
                                      </p:cBhvr>
                                    </p:animEffect>
                                  </p:childTnLst>
                                </p:cTn>
                              </p:par>
                            </p:childTnLst>
                          </p:cTn>
                        </p:par>
                        <p:par>
                          <p:cTn id="19" fill="hold">
                            <p:stCondLst>
                              <p:cond delay="2250"/>
                            </p:stCondLst>
                            <p:childTnLst>
                              <p:par>
                                <p:cTn id="20" presetID="10" presetClass="entr" presetSubtype="0" fill="hold" nodeType="afterEffect">
                                  <p:stCondLst>
                                    <p:cond delay="750"/>
                                  </p:stCondLst>
                                  <p:childTnLst>
                                    <p:set>
                                      <p:cBhvr>
                                        <p:cTn id="21" dur="1" fill="hold">
                                          <p:stCondLst>
                                            <p:cond delay="0"/>
                                          </p:stCondLst>
                                        </p:cTn>
                                        <p:tgtEl>
                                          <p:spTgt spid="388"/>
                                        </p:tgtEl>
                                        <p:attrNameLst>
                                          <p:attrName>style.visibility</p:attrName>
                                        </p:attrNameLst>
                                      </p:cBhvr>
                                      <p:to>
                                        <p:strVal val="visible"/>
                                      </p:to>
                                    </p:set>
                                    <p:animEffect transition="in" filter="fade">
                                      <p:cBhvr>
                                        <p:cTn id="22" dur="750"/>
                                        <p:tgtEl>
                                          <p:spTgt spid="388"/>
                                        </p:tgtEl>
                                      </p:cBhvr>
                                    </p:animEffect>
                                  </p:childTnLst>
                                </p:cTn>
                              </p:par>
                            </p:childTnLst>
                          </p:cTn>
                        </p:par>
                        <p:par>
                          <p:cTn id="23" fill="hold">
                            <p:stCondLst>
                              <p:cond delay="3000"/>
                            </p:stCondLst>
                            <p:childTnLst>
                              <p:par>
                                <p:cTn id="24" presetID="23" presetClass="entr" presetSubtype="16" fill="hold" nodeType="afterEffect">
                                  <p:stCondLst>
                                    <p:cond delay="1400"/>
                                  </p:stCondLst>
                                  <p:childTnLst>
                                    <p:set>
                                      <p:cBhvr>
                                        <p:cTn id="25" dur="1" fill="hold">
                                          <p:stCondLst>
                                            <p:cond delay="0"/>
                                          </p:stCondLst>
                                        </p:cTn>
                                        <p:tgtEl>
                                          <p:spTgt spid="398"/>
                                        </p:tgtEl>
                                        <p:attrNameLst>
                                          <p:attrName>style.visibility</p:attrName>
                                        </p:attrNameLst>
                                      </p:cBhvr>
                                      <p:to>
                                        <p:strVal val="visible"/>
                                      </p:to>
                                    </p:set>
                                    <p:anim calcmode="lin" valueType="num">
                                      <p:cBhvr additive="base">
                                        <p:cTn id="26" dur="893"/>
                                        <p:tgtEl>
                                          <p:spTgt spid="398"/>
                                        </p:tgtEl>
                                        <p:attrNameLst>
                                          <p:attrName>ppt_w</p:attrName>
                                        </p:attrNameLst>
                                      </p:cBhvr>
                                      <p:tavLst>
                                        <p:tav tm="0">
                                          <p:val>
                                            <p:strVal val="0"/>
                                          </p:val>
                                        </p:tav>
                                        <p:tav tm="100000">
                                          <p:val>
                                            <p:strVal val="#ppt_w"/>
                                          </p:val>
                                        </p:tav>
                                      </p:tavLst>
                                    </p:anim>
                                    <p:anim calcmode="lin" valueType="num">
                                      <p:cBhvr additive="base">
                                        <p:cTn id="27" dur="893"/>
                                        <p:tgtEl>
                                          <p:spTgt spid="398"/>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550"/>
                                  </p:stCondLst>
                                  <p:childTnLst>
                                    <p:set>
                                      <p:cBhvr>
                                        <p:cTn id="29" dur="1" fill="hold">
                                          <p:stCondLst>
                                            <p:cond delay="0"/>
                                          </p:stCondLst>
                                        </p:cTn>
                                        <p:tgtEl>
                                          <p:spTgt spid="397"/>
                                        </p:tgtEl>
                                        <p:attrNameLst>
                                          <p:attrName>style.visibility</p:attrName>
                                        </p:attrNameLst>
                                      </p:cBhvr>
                                      <p:to>
                                        <p:strVal val="visible"/>
                                      </p:to>
                                    </p:set>
                                    <p:anim calcmode="lin" valueType="num">
                                      <p:cBhvr additive="base">
                                        <p:cTn id="30" dur="893"/>
                                        <p:tgtEl>
                                          <p:spTgt spid="397"/>
                                        </p:tgtEl>
                                        <p:attrNameLst>
                                          <p:attrName>ppt_w</p:attrName>
                                        </p:attrNameLst>
                                      </p:cBhvr>
                                      <p:tavLst>
                                        <p:tav tm="0">
                                          <p:val>
                                            <p:strVal val="0"/>
                                          </p:val>
                                        </p:tav>
                                        <p:tav tm="100000">
                                          <p:val>
                                            <p:strVal val="#ppt_w"/>
                                          </p:val>
                                        </p:tav>
                                      </p:tavLst>
                                    </p:anim>
                                    <p:anim calcmode="lin" valueType="num">
                                      <p:cBhvr additive="base">
                                        <p:cTn id="31" dur="893"/>
                                        <p:tgtEl>
                                          <p:spTgt spid="397"/>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700"/>
                                  </p:stCondLst>
                                  <p:childTnLst>
                                    <p:set>
                                      <p:cBhvr>
                                        <p:cTn id="33" dur="1" fill="hold">
                                          <p:stCondLst>
                                            <p:cond delay="0"/>
                                          </p:stCondLst>
                                        </p:cTn>
                                        <p:tgtEl>
                                          <p:spTgt spid="399"/>
                                        </p:tgtEl>
                                        <p:attrNameLst>
                                          <p:attrName>style.visibility</p:attrName>
                                        </p:attrNameLst>
                                      </p:cBhvr>
                                      <p:to>
                                        <p:strVal val="visible"/>
                                      </p:to>
                                    </p:set>
                                    <p:anim calcmode="lin" valueType="num">
                                      <p:cBhvr additive="base">
                                        <p:cTn id="34" dur="893"/>
                                        <p:tgtEl>
                                          <p:spTgt spid="399"/>
                                        </p:tgtEl>
                                        <p:attrNameLst>
                                          <p:attrName>ppt_w</p:attrName>
                                        </p:attrNameLst>
                                      </p:cBhvr>
                                      <p:tavLst>
                                        <p:tav tm="0">
                                          <p:val>
                                            <p:strVal val="0"/>
                                          </p:val>
                                        </p:tav>
                                        <p:tav tm="100000">
                                          <p:val>
                                            <p:strVal val="#ppt_w"/>
                                          </p:val>
                                        </p:tav>
                                      </p:tavLst>
                                    </p:anim>
                                    <p:anim calcmode="lin" valueType="num">
                                      <p:cBhvr additive="base">
                                        <p:cTn id="35" dur="893"/>
                                        <p:tgtEl>
                                          <p:spTgt spid="399"/>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1250"/>
                                  </p:stCondLst>
                                  <p:childTnLst>
                                    <p:set>
                                      <p:cBhvr>
                                        <p:cTn id="37" dur="1" fill="hold">
                                          <p:stCondLst>
                                            <p:cond delay="0"/>
                                          </p:stCondLst>
                                        </p:cTn>
                                        <p:tgtEl>
                                          <p:spTgt spid="400"/>
                                        </p:tgtEl>
                                        <p:attrNameLst>
                                          <p:attrName>style.visibility</p:attrName>
                                        </p:attrNameLst>
                                      </p:cBhvr>
                                      <p:to>
                                        <p:strVal val="visible"/>
                                      </p:to>
                                    </p:set>
                                    <p:animEffect transition="in" filter="fade">
                                      <p:cBhvr>
                                        <p:cTn id="38" dur="75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CNN</a:t>
            </a:r>
            <a:endParaRPr sz="5400" b="0" i="0" u="none" strike="noStrike" cap="none">
              <a:solidFill>
                <a:schemeClr val="dk2"/>
              </a:solidFill>
              <a:latin typeface="Microsoft Yahei"/>
              <a:ea typeface="Microsoft Yahei"/>
              <a:cs typeface="Microsoft Yahei"/>
              <a:sym typeface="Microsoft Yahei"/>
            </a:endParaRPr>
          </a:p>
        </p:txBody>
      </p:sp>
      <p:sp>
        <p:nvSpPr>
          <p:cNvPr id="409" name="Google Shape;409;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04</a:t>
            </a:r>
            <a:endParaRPr sz="5400" b="0" i="0" u="none" strike="noStrike" cap="none">
              <a:solidFill>
                <a:schemeClr val="dk2"/>
              </a:solidFill>
              <a:latin typeface="Microsoft Yahei"/>
              <a:ea typeface="Microsoft Yahei"/>
              <a:cs typeface="Microsoft Yahei"/>
              <a:sym typeface="Microsoft Yahei"/>
            </a:endParaRPr>
          </a:p>
        </p:txBody>
      </p:sp>
      <p:cxnSp>
        <p:nvCxnSpPr>
          <p:cNvPr id="410" name="Google Shape;410;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411" name="Google Shape;411;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2" name="Google Shape;412;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3" name="Google Shape;413;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4" name="Google Shape;414;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5" name="Google Shape;415;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6" name="Google Shape;416;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17" name="Google Shape;417;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18" name="Google Shape;418;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419" name="Google Shape;419;g1745f6b6926_1_4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420" name="Google Shape;420;g1745f6b6926_1_43"/>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21" name="Google Shape;421;g1745f6b6926_1_43"/>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22" name="Google Shape;422;g1745f6b6926_1_43"/>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750"/>
                                        <p:tgtEl>
                                          <p:spTgt spid="41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08"/>
                                        </p:tgtEl>
                                        <p:attrNameLst>
                                          <p:attrName>style.visibility</p:attrName>
                                        </p:attrNameLst>
                                      </p:cBhvr>
                                      <p:to>
                                        <p:strVal val="visible"/>
                                      </p:to>
                                    </p:set>
                                    <p:animEffect transition="in" filter="fade">
                                      <p:cBhvr>
                                        <p:cTn id="11" dur="750"/>
                                        <p:tgtEl>
                                          <p:spTgt spid="408"/>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750"/>
                                        <p:tgtEl>
                                          <p:spTgt spid="411"/>
                                        </p:tgtEl>
                                      </p:cBhvr>
                                    </p:animEffect>
                                  </p:childTnLst>
                                </p:cTn>
                              </p:par>
                            </p:childTnLst>
                          </p:cTn>
                        </p:par>
                        <p:par>
                          <p:cTn id="16" fill="hold">
                            <p:stCondLst>
                              <p:cond delay="2250"/>
                            </p:stCondLst>
                            <p:childTnLst>
                              <p:par>
                                <p:cTn id="17" presetID="10" presetClass="entr" presetSubtype="0" fill="hold" nodeType="afterEffect">
                                  <p:stCondLst>
                                    <p:cond delay="1200"/>
                                  </p:stCondLst>
                                  <p:childTnLst>
                                    <p:set>
                                      <p:cBhvr>
                                        <p:cTn id="18" dur="1" fill="hold">
                                          <p:stCondLst>
                                            <p:cond delay="0"/>
                                          </p:stCondLst>
                                        </p:cTn>
                                        <p:tgtEl>
                                          <p:spTgt spid="409"/>
                                        </p:tgtEl>
                                        <p:attrNameLst>
                                          <p:attrName>style.visibility</p:attrName>
                                        </p:attrNameLst>
                                      </p:cBhvr>
                                      <p:to>
                                        <p:strVal val="visible"/>
                                      </p:to>
                                    </p:set>
                                    <p:animEffect transition="in" filter="fade">
                                      <p:cBhvr>
                                        <p:cTn id="19" dur="1300"/>
                                        <p:tgtEl>
                                          <p:spTgt spid="409"/>
                                        </p:tgtEl>
                                      </p:cBhvr>
                                    </p:animEffect>
                                  </p:childTnLst>
                                </p:cTn>
                              </p:par>
                            </p:childTnLst>
                          </p:cTn>
                        </p:par>
                        <p:par>
                          <p:cTn id="20" fill="hold">
                            <p:stCondLst>
                              <p:cond delay="3550"/>
                            </p:stCondLst>
                            <p:childTnLst>
                              <p:par>
                                <p:cTn id="21" presetID="10" presetClass="entr" presetSubtype="0" fill="hold" nodeType="afterEffect">
                                  <p:stCondLst>
                                    <p:cond delay="750"/>
                                  </p:stCondLst>
                                  <p:childTnLst>
                                    <p:set>
                                      <p:cBhvr>
                                        <p:cTn id="22" dur="1" fill="hold">
                                          <p:stCondLst>
                                            <p:cond delay="0"/>
                                          </p:stCondLst>
                                        </p:cTn>
                                        <p:tgtEl>
                                          <p:spTgt spid="410"/>
                                        </p:tgtEl>
                                        <p:attrNameLst>
                                          <p:attrName>style.visibility</p:attrName>
                                        </p:attrNameLst>
                                      </p:cBhvr>
                                      <p:to>
                                        <p:strVal val="visible"/>
                                      </p:to>
                                    </p:set>
                                    <p:animEffect transition="in" filter="fade">
                                      <p:cBhvr>
                                        <p:cTn id="23" dur="750"/>
                                        <p:tgtEl>
                                          <p:spTgt spid="410"/>
                                        </p:tgtEl>
                                      </p:cBhvr>
                                    </p:animEffect>
                                  </p:childTnLst>
                                </p:cTn>
                              </p:par>
                              <p:par>
                                <p:cTn id="24" presetID="10" presetClass="entr" presetSubtype="0" fill="hold" nodeType="withEffect">
                                  <p:stCondLst>
                                    <p:cond delay="750"/>
                                  </p:stCondLst>
                                  <p:childTnLst>
                                    <p:set>
                                      <p:cBhvr>
                                        <p:cTn id="25" dur="1" fill="hold">
                                          <p:stCondLst>
                                            <p:cond delay="0"/>
                                          </p:stCondLst>
                                        </p:cTn>
                                        <p:tgtEl>
                                          <p:spTgt spid="412"/>
                                        </p:tgtEl>
                                        <p:attrNameLst>
                                          <p:attrName>style.visibility</p:attrName>
                                        </p:attrNameLst>
                                      </p:cBhvr>
                                      <p:to>
                                        <p:strVal val="visible"/>
                                      </p:to>
                                    </p:set>
                                    <p:animEffect transition="in" filter="fade">
                                      <p:cBhvr>
                                        <p:cTn id="26" dur="750"/>
                                        <p:tgtEl>
                                          <p:spTgt spid="412"/>
                                        </p:tgtEl>
                                      </p:cBhvr>
                                    </p:animEffect>
                                  </p:childTnLst>
                                </p:cTn>
                              </p:par>
                            </p:childTnLst>
                          </p:cTn>
                        </p:par>
                        <p:par>
                          <p:cTn id="27" fill="hold">
                            <p:stCondLst>
                              <p:cond delay="4300"/>
                            </p:stCondLst>
                            <p:childTnLst>
                              <p:par>
                                <p:cTn id="28" presetID="23" presetClass="entr" presetSubtype="16" fill="hold" nodeType="afterEffect">
                                  <p:stCondLst>
                                    <p:cond delay="1250"/>
                                  </p:stCondLst>
                                  <p:childTnLst>
                                    <p:set>
                                      <p:cBhvr>
                                        <p:cTn id="29" dur="1" fill="hold">
                                          <p:stCondLst>
                                            <p:cond delay="0"/>
                                          </p:stCondLst>
                                        </p:cTn>
                                        <p:tgtEl>
                                          <p:spTgt spid="417"/>
                                        </p:tgtEl>
                                        <p:attrNameLst>
                                          <p:attrName>style.visibility</p:attrName>
                                        </p:attrNameLst>
                                      </p:cBhvr>
                                      <p:to>
                                        <p:strVal val="visible"/>
                                      </p:to>
                                    </p:set>
                                    <p:anim calcmode="lin" valueType="num">
                                      <p:cBhvr additive="base">
                                        <p:cTn id="30" dur="536"/>
                                        <p:tgtEl>
                                          <p:spTgt spid="417"/>
                                        </p:tgtEl>
                                        <p:attrNameLst>
                                          <p:attrName>ppt_w</p:attrName>
                                        </p:attrNameLst>
                                      </p:cBhvr>
                                      <p:tavLst>
                                        <p:tav tm="0">
                                          <p:val>
                                            <p:strVal val="0"/>
                                          </p:val>
                                        </p:tav>
                                        <p:tav tm="100000">
                                          <p:val>
                                            <p:strVal val="#ppt_w"/>
                                          </p:val>
                                        </p:tav>
                                      </p:tavLst>
                                    </p:anim>
                                    <p:anim calcmode="lin" valueType="num">
                                      <p:cBhvr additive="base">
                                        <p:cTn id="31" dur="536"/>
                                        <p:tgtEl>
                                          <p:spTgt spid="417"/>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250"/>
                                  </p:stCondLst>
                                  <p:childTnLst>
                                    <p:set>
                                      <p:cBhvr>
                                        <p:cTn id="33" dur="1" fill="hold">
                                          <p:stCondLst>
                                            <p:cond delay="0"/>
                                          </p:stCondLst>
                                        </p:cTn>
                                        <p:tgtEl>
                                          <p:spTgt spid="416"/>
                                        </p:tgtEl>
                                        <p:attrNameLst>
                                          <p:attrName>style.visibility</p:attrName>
                                        </p:attrNameLst>
                                      </p:cBhvr>
                                      <p:to>
                                        <p:strVal val="visible"/>
                                      </p:to>
                                    </p:set>
                                    <p:anim calcmode="lin" valueType="num">
                                      <p:cBhvr additive="base">
                                        <p:cTn id="34" dur="536"/>
                                        <p:tgtEl>
                                          <p:spTgt spid="416"/>
                                        </p:tgtEl>
                                        <p:attrNameLst>
                                          <p:attrName>ppt_w</p:attrName>
                                        </p:attrNameLst>
                                      </p:cBhvr>
                                      <p:tavLst>
                                        <p:tav tm="0">
                                          <p:val>
                                            <p:strVal val="0"/>
                                          </p:val>
                                        </p:tav>
                                        <p:tav tm="100000">
                                          <p:val>
                                            <p:strVal val="#ppt_w"/>
                                          </p:val>
                                        </p:tav>
                                      </p:tavLst>
                                    </p:anim>
                                    <p:anim calcmode="lin" valueType="num">
                                      <p:cBhvr additive="base">
                                        <p:cTn id="35" dur="536"/>
                                        <p:tgtEl>
                                          <p:spTgt spid="416"/>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1400"/>
                                  </p:stCondLst>
                                  <p:childTnLst>
                                    <p:set>
                                      <p:cBhvr>
                                        <p:cTn id="37" dur="1" fill="hold">
                                          <p:stCondLst>
                                            <p:cond delay="0"/>
                                          </p:stCondLst>
                                        </p:cTn>
                                        <p:tgtEl>
                                          <p:spTgt spid="415"/>
                                        </p:tgtEl>
                                        <p:attrNameLst>
                                          <p:attrName>style.visibility</p:attrName>
                                        </p:attrNameLst>
                                      </p:cBhvr>
                                      <p:to>
                                        <p:strVal val="visible"/>
                                      </p:to>
                                    </p:set>
                                    <p:anim calcmode="lin" valueType="num">
                                      <p:cBhvr additive="base">
                                        <p:cTn id="38" dur="536"/>
                                        <p:tgtEl>
                                          <p:spTgt spid="415"/>
                                        </p:tgtEl>
                                        <p:attrNameLst>
                                          <p:attrName>ppt_w</p:attrName>
                                        </p:attrNameLst>
                                      </p:cBhvr>
                                      <p:tavLst>
                                        <p:tav tm="0">
                                          <p:val>
                                            <p:strVal val="0"/>
                                          </p:val>
                                        </p:tav>
                                        <p:tav tm="100000">
                                          <p:val>
                                            <p:strVal val="#ppt_w"/>
                                          </p:val>
                                        </p:tav>
                                      </p:tavLst>
                                    </p:anim>
                                    <p:anim calcmode="lin" valueType="num">
                                      <p:cBhvr additive="base">
                                        <p:cTn id="39" dur="536"/>
                                        <p:tgtEl>
                                          <p:spTgt spid="415"/>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1550"/>
                                  </p:stCondLst>
                                  <p:childTnLst>
                                    <p:set>
                                      <p:cBhvr>
                                        <p:cTn id="41" dur="1" fill="hold">
                                          <p:stCondLst>
                                            <p:cond delay="0"/>
                                          </p:stCondLst>
                                        </p:cTn>
                                        <p:tgtEl>
                                          <p:spTgt spid="414"/>
                                        </p:tgtEl>
                                        <p:attrNameLst>
                                          <p:attrName>style.visibility</p:attrName>
                                        </p:attrNameLst>
                                      </p:cBhvr>
                                      <p:to>
                                        <p:strVal val="visible"/>
                                      </p:to>
                                    </p:set>
                                    <p:anim calcmode="lin" valueType="num">
                                      <p:cBhvr additive="base">
                                        <p:cTn id="42" dur="536"/>
                                        <p:tgtEl>
                                          <p:spTgt spid="414"/>
                                        </p:tgtEl>
                                        <p:attrNameLst>
                                          <p:attrName>ppt_w</p:attrName>
                                        </p:attrNameLst>
                                      </p:cBhvr>
                                      <p:tavLst>
                                        <p:tav tm="0">
                                          <p:val>
                                            <p:strVal val="0"/>
                                          </p:val>
                                        </p:tav>
                                        <p:tav tm="100000">
                                          <p:val>
                                            <p:strVal val="#ppt_w"/>
                                          </p:val>
                                        </p:tav>
                                      </p:tavLst>
                                    </p:anim>
                                    <p:anim calcmode="lin" valueType="num">
                                      <p:cBhvr additive="base">
                                        <p:cTn id="43" dur="536"/>
                                        <p:tgtEl>
                                          <p:spTgt spid="414"/>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1700"/>
                                  </p:stCondLst>
                                  <p:childTnLst>
                                    <p:set>
                                      <p:cBhvr>
                                        <p:cTn id="45" dur="1" fill="hold">
                                          <p:stCondLst>
                                            <p:cond delay="0"/>
                                          </p:stCondLst>
                                        </p:cTn>
                                        <p:tgtEl>
                                          <p:spTgt spid="413"/>
                                        </p:tgtEl>
                                        <p:attrNameLst>
                                          <p:attrName>style.visibility</p:attrName>
                                        </p:attrNameLst>
                                      </p:cBhvr>
                                      <p:to>
                                        <p:strVal val="visible"/>
                                      </p:to>
                                    </p:set>
                                    <p:anim calcmode="lin" valueType="num">
                                      <p:cBhvr additive="base">
                                        <p:cTn id="46" dur="536"/>
                                        <p:tgtEl>
                                          <p:spTgt spid="413"/>
                                        </p:tgtEl>
                                        <p:attrNameLst>
                                          <p:attrName>ppt_w</p:attrName>
                                        </p:attrNameLst>
                                      </p:cBhvr>
                                      <p:tavLst>
                                        <p:tav tm="0">
                                          <p:val>
                                            <p:strVal val="0"/>
                                          </p:val>
                                        </p:tav>
                                        <p:tav tm="100000">
                                          <p:val>
                                            <p:strVal val="#ppt_w"/>
                                          </p:val>
                                        </p:tav>
                                      </p:tavLst>
                                    </p:anim>
                                    <p:anim calcmode="lin" valueType="num">
                                      <p:cBhvr additive="base">
                                        <p:cTn id="47" dur="536"/>
                                        <p:tgtEl>
                                          <p:spTgt spid="413"/>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1850"/>
                                  </p:stCondLst>
                                  <p:childTnLst>
                                    <p:set>
                                      <p:cBhvr>
                                        <p:cTn id="49" dur="1" fill="hold">
                                          <p:stCondLst>
                                            <p:cond delay="0"/>
                                          </p:stCondLst>
                                        </p:cTn>
                                        <p:tgtEl>
                                          <p:spTgt spid="418"/>
                                        </p:tgtEl>
                                        <p:attrNameLst>
                                          <p:attrName>style.visibility</p:attrName>
                                        </p:attrNameLst>
                                      </p:cBhvr>
                                      <p:to>
                                        <p:strVal val="visible"/>
                                      </p:to>
                                    </p:set>
                                    <p:animEffect transition="in" filter="fade">
                                      <p:cBhvr>
                                        <p:cTn id="50" dur="75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CNN</a:t>
            </a:r>
            <a:endParaRPr sz="4000" b="0" i="0" u="none" strike="noStrike" cap="none">
              <a:solidFill>
                <a:schemeClr val="dk2"/>
              </a:solidFill>
              <a:latin typeface="Microsoft Yahei"/>
              <a:ea typeface="Microsoft Yahei"/>
              <a:cs typeface="Microsoft Yahei"/>
              <a:sym typeface="Microsoft Yahei"/>
            </a:endParaRPr>
          </a:p>
        </p:txBody>
      </p:sp>
      <p:cxnSp>
        <p:nvCxnSpPr>
          <p:cNvPr id="428" name="Google Shape;428;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429" name="Google Shape;429;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286723" y="301312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430" name="Google Shape;430;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431" name="Google Shape;431;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432" name="Google Shape;432;g17c1caf5870_1_160"/>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33" name="Google Shape;433;g17c1caf5870_1_160"/>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34" name="Google Shape;434;g17c1caf5870_1_160"/>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435" name="Google Shape;435;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436" name="Google Shape;436;g17c1caf5870_1_160"/>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37" name="Google Shape;437;g17c1caf5870_1_160"/>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438" name="Google Shape;438;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39" name="Google Shape;439;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40" name="Google Shape;440;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41" name="Google Shape;441;g17c1caf5870_1_16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442" name="Google Shape;442;g17c1caf5870_1_160"/>
          <p:cNvSpPr txBox="1"/>
          <p:nvPr/>
        </p:nvSpPr>
        <p:spPr>
          <a:xfrm>
            <a:off x="250300" y="1126900"/>
            <a:ext cx="359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800"/>
              <a:buFont typeface="Arial"/>
              <a:buNone/>
            </a:pPr>
            <a:r>
              <a:rPr lang="en-US" sz="1800" b="1" i="1">
                <a:solidFill>
                  <a:srgbClr val="202124"/>
                </a:solidFill>
                <a:highlight>
                  <a:srgbClr val="FFFFFF"/>
                </a:highlight>
              </a:rPr>
              <a:t>CNN/7_1: Basic CNN Model</a:t>
            </a:r>
            <a:endParaRPr sz="1800" b="1" i="1" u="none" strike="noStrike" cap="none">
              <a:solidFill>
                <a:srgbClr val="202124"/>
              </a:solidFill>
              <a:highlight>
                <a:srgbClr val="FFFFFF"/>
              </a:highlight>
              <a:latin typeface="Arial"/>
              <a:ea typeface="Arial"/>
              <a:cs typeface="Arial"/>
              <a:sym typeface="Arial"/>
            </a:endParaRPr>
          </a:p>
        </p:txBody>
      </p:sp>
      <p:sp>
        <p:nvSpPr>
          <p:cNvPr id="443" name="Google Shape;443;g17c1caf5870_1_160"/>
          <p:cNvSpPr txBox="1"/>
          <p:nvPr/>
        </p:nvSpPr>
        <p:spPr>
          <a:xfrm>
            <a:off x="0" y="1499538"/>
            <a:ext cx="5909100" cy="415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One convolution layer with a hidden size of 128</a:t>
            </a:r>
            <a:endParaRPr sz="1600" b="0" i="0" u="none" strike="noStrike" cap="none">
              <a:solidFill>
                <a:srgbClr val="000000"/>
              </a:solidFill>
              <a:latin typeface="Arial"/>
              <a:ea typeface="Arial"/>
              <a:cs typeface="Arial"/>
              <a:sym typeface="Arial"/>
            </a:endParaRPr>
          </a:p>
        </p:txBody>
      </p:sp>
      <p:sp>
        <p:nvSpPr>
          <p:cNvPr id="444" name="Google Shape;444;g17c1caf5870_1_160"/>
          <p:cNvSpPr txBox="1"/>
          <p:nvPr/>
        </p:nvSpPr>
        <p:spPr>
          <a:xfrm>
            <a:off x="5392513" y="1261863"/>
            <a:ext cx="5909100" cy="1108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The feature map of the same layer can use multiple convolution kernels of different sizes to obtain features of different scales, and then combine these features to obtain better features than those using a single convolution kernel.</a:t>
            </a:r>
            <a:endParaRPr sz="1400" b="0" i="0" u="none" strike="noStrike" cap="none">
              <a:solidFill>
                <a:srgbClr val="595959"/>
              </a:solidFill>
              <a:highlight>
                <a:srgbClr val="FFFFFF"/>
              </a:highlight>
              <a:latin typeface="Arial"/>
              <a:ea typeface="Arial"/>
              <a:cs typeface="Arial"/>
              <a:sym typeface="Arial"/>
            </a:endParaRPr>
          </a:p>
        </p:txBody>
      </p:sp>
      <p:sp>
        <p:nvSpPr>
          <p:cNvPr id="445" name="Google Shape;445;g17c1caf5870_1_160"/>
          <p:cNvSpPr txBox="1"/>
          <p:nvPr/>
        </p:nvSpPr>
        <p:spPr>
          <a:xfrm>
            <a:off x="5463450" y="800175"/>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CNN/7_2: Inception</a:t>
            </a:r>
            <a:endParaRPr sz="1800" b="1" i="1">
              <a:solidFill>
                <a:srgbClr val="202124"/>
              </a:solidFill>
              <a:highlight>
                <a:schemeClr val="lt1"/>
              </a:highlight>
            </a:endParaRPr>
          </a:p>
        </p:txBody>
      </p:sp>
      <p:sp>
        <p:nvSpPr>
          <p:cNvPr id="446" name="Google Shape;446;g17c1caf5870_1_160"/>
          <p:cNvSpPr txBox="1"/>
          <p:nvPr/>
        </p:nvSpPr>
        <p:spPr>
          <a:xfrm>
            <a:off x="195600" y="2982725"/>
            <a:ext cx="4592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CNN/7_3: Inception+Bottleneck</a:t>
            </a:r>
            <a:endParaRPr sz="1800" b="1" i="1">
              <a:solidFill>
                <a:srgbClr val="202124"/>
              </a:solidFill>
              <a:highlight>
                <a:schemeClr val="lt1"/>
              </a:highlight>
            </a:endParaRPr>
          </a:p>
        </p:txBody>
      </p:sp>
      <p:sp>
        <p:nvSpPr>
          <p:cNvPr id="447" name="Google Shape;447;g17c1caf5870_1_160"/>
          <p:cNvSpPr txBox="1"/>
          <p:nvPr/>
        </p:nvSpPr>
        <p:spPr>
          <a:xfrm>
            <a:off x="5463443" y="4217475"/>
            <a:ext cx="24231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CNN/7_4: Resnet</a:t>
            </a:r>
            <a:endParaRPr sz="1800" b="1" i="1">
              <a:solidFill>
                <a:srgbClr val="202124"/>
              </a:solidFill>
              <a:highlight>
                <a:schemeClr val="lt1"/>
              </a:highlight>
            </a:endParaRPr>
          </a:p>
        </p:txBody>
      </p:sp>
      <p:pic>
        <p:nvPicPr>
          <p:cNvPr id="448" name="Google Shape;448;g17c1caf5870_1_160"/>
          <p:cNvPicPr preferRelativeResize="0"/>
          <p:nvPr/>
        </p:nvPicPr>
        <p:blipFill rotWithShape="1">
          <a:blip r:embed="rId3">
            <a:alphaModFix/>
          </a:blip>
          <a:srcRect b="11925"/>
          <a:stretch/>
        </p:blipFill>
        <p:spPr>
          <a:xfrm>
            <a:off x="1519925" y="2133850"/>
            <a:ext cx="1943452" cy="708000"/>
          </a:xfrm>
          <a:prstGeom prst="rect">
            <a:avLst/>
          </a:prstGeom>
          <a:noFill/>
          <a:ln>
            <a:noFill/>
          </a:ln>
        </p:spPr>
      </p:pic>
      <p:pic>
        <p:nvPicPr>
          <p:cNvPr id="449" name="Google Shape;449;g17c1caf5870_1_160"/>
          <p:cNvPicPr preferRelativeResize="0"/>
          <p:nvPr/>
        </p:nvPicPr>
        <p:blipFill>
          <a:blip r:embed="rId4">
            <a:alphaModFix/>
          </a:blip>
          <a:stretch>
            <a:fillRect/>
          </a:stretch>
        </p:blipFill>
        <p:spPr>
          <a:xfrm>
            <a:off x="6656325" y="2370076"/>
            <a:ext cx="3591001" cy="1730030"/>
          </a:xfrm>
          <a:prstGeom prst="rect">
            <a:avLst/>
          </a:prstGeom>
          <a:noFill/>
          <a:ln>
            <a:noFill/>
          </a:ln>
        </p:spPr>
      </p:pic>
      <p:pic>
        <p:nvPicPr>
          <p:cNvPr id="450" name="Google Shape;450;g17c1caf5870_1_160"/>
          <p:cNvPicPr preferRelativeResize="0"/>
          <p:nvPr/>
        </p:nvPicPr>
        <p:blipFill>
          <a:blip r:embed="rId5">
            <a:alphaModFix/>
          </a:blip>
          <a:stretch>
            <a:fillRect/>
          </a:stretch>
        </p:blipFill>
        <p:spPr>
          <a:xfrm>
            <a:off x="706888" y="4602977"/>
            <a:ext cx="3791729" cy="1478225"/>
          </a:xfrm>
          <a:prstGeom prst="rect">
            <a:avLst/>
          </a:prstGeom>
          <a:noFill/>
          <a:ln>
            <a:noFill/>
          </a:ln>
        </p:spPr>
      </p:pic>
      <p:pic>
        <p:nvPicPr>
          <p:cNvPr id="451" name="Google Shape;451;g17c1caf5870_1_160"/>
          <p:cNvPicPr preferRelativeResize="0"/>
          <p:nvPr/>
        </p:nvPicPr>
        <p:blipFill>
          <a:blip r:embed="rId6">
            <a:alphaModFix/>
          </a:blip>
          <a:stretch>
            <a:fillRect/>
          </a:stretch>
        </p:blipFill>
        <p:spPr>
          <a:xfrm>
            <a:off x="6810160" y="5225338"/>
            <a:ext cx="2483774" cy="1478250"/>
          </a:xfrm>
          <a:prstGeom prst="rect">
            <a:avLst/>
          </a:prstGeom>
          <a:noFill/>
          <a:ln>
            <a:noFill/>
          </a:ln>
        </p:spPr>
      </p:pic>
      <p:sp>
        <p:nvSpPr>
          <p:cNvPr id="452" name="Google Shape;452;g17c1caf5870_1_160"/>
          <p:cNvSpPr txBox="1"/>
          <p:nvPr/>
        </p:nvSpPr>
        <p:spPr>
          <a:xfrm>
            <a:off x="4750" y="3387100"/>
            <a:ext cx="5196000" cy="11082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If only introducing convolution kernels of multiple sizes, it will bring a lot of extra parameters.</a:t>
            </a:r>
            <a:endParaRPr sz="1500">
              <a:solidFill>
                <a:srgbClr val="212121"/>
              </a:solidFill>
              <a:highlight>
                <a:srgbClr val="FFFFFF"/>
              </a:highlight>
            </a:endParaRPr>
          </a:p>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In order to solve this problem, some 1×1 convolution kernels can be added to the Inception structure.</a:t>
            </a:r>
            <a:endParaRPr sz="1600" b="0" i="0" u="none" strike="noStrike" cap="none">
              <a:solidFill>
                <a:srgbClr val="000000"/>
              </a:solidFill>
              <a:latin typeface="Arial"/>
              <a:ea typeface="Arial"/>
              <a:cs typeface="Arial"/>
              <a:sym typeface="Arial"/>
            </a:endParaRPr>
          </a:p>
        </p:txBody>
      </p:sp>
      <p:sp>
        <p:nvSpPr>
          <p:cNvPr id="453" name="Google Shape;453;g17c1caf5870_1_160"/>
          <p:cNvSpPr txBox="1"/>
          <p:nvPr/>
        </p:nvSpPr>
        <p:spPr>
          <a:xfrm>
            <a:off x="5355138" y="4657476"/>
            <a:ext cx="5909100" cy="6465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a:solidFill>
                  <a:srgbClr val="212121"/>
                </a:solidFill>
                <a:highlight>
                  <a:srgbClr val="FFFFFF"/>
                </a:highlight>
              </a:rPr>
              <a:t>Resnet adds the input to output and makes it easier for gradients to flow into shallow networks.</a:t>
            </a:r>
            <a:endParaRPr sz="1400" b="0" i="0" u="none" strike="noStrike" cap="none">
              <a:solidFill>
                <a:srgbClr val="595959"/>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750"/>
                                        <p:tgtEl>
                                          <p:spTgt spid="427"/>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428"/>
                                        </p:tgtEl>
                                        <p:attrNameLst>
                                          <p:attrName>style.visibility</p:attrName>
                                        </p:attrNameLst>
                                      </p:cBhvr>
                                      <p:to>
                                        <p:strVal val="visible"/>
                                      </p:to>
                                    </p:set>
                                    <p:animEffect transition="in" filter="fade">
                                      <p:cBhvr>
                                        <p:cTn id="11" dur="750"/>
                                        <p:tgtEl>
                                          <p:spTgt spid="428"/>
                                        </p:tgtEl>
                                      </p:cBhvr>
                                    </p:animEffect>
                                  </p:childTnLst>
                                </p:cTn>
                              </p:par>
                              <p:par>
                                <p:cTn id="12" presetID="10" presetClass="entr" presetSubtype="0" fill="hold" nodeType="withEffect">
                                  <p:stCondLst>
                                    <p:cond delay="0"/>
                                  </p:stCondLst>
                                  <p:childTnLst>
                                    <p:set>
                                      <p:cBhvr>
                                        <p:cTn id="13" dur="1" fill="hold">
                                          <p:stCondLst>
                                            <p:cond delay="0"/>
                                          </p:stCondLst>
                                        </p:cTn>
                                        <p:tgtEl>
                                          <p:spTgt spid="430"/>
                                        </p:tgtEl>
                                        <p:attrNameLst>
                                          <p:attrName>style.visibility</p:attrName>
                                        </p:attrNameLst>
                                      </p:cBhvr>
                                      <p:to>
                                        <p:strVal val="visible"/>
                                      </p:to>
                                    </p:set>
                                    <p:animEffect transition="in" filter="fade">
                                      <p:cBhvr>
                                        <p:cTn id="14" dur="750"/>
                                        <p:tgtEl>
                                          <p:spTgt spid="430"/>
                                        </p:tgtEl>
                                      </p:cBhvr>
                                    </p:animEffect>
                                  </p:childTnLst>
                                </p:cTn>
                              </p:par>
                            </p:childTnLst>
                          </p:cTn>
                        </p:par>
                        <p:par>
                          <p:cTn id="15" fill="hold">
                            <p:stCondLst>
                              <p:cond delay="1500"/>
                            </p:stCondLst>
                            <p:childTnLst>
                              <p:par>
                                <p:cTn id="16" presetID="10" presetClass="entr" presetSubtype="0" fill="hold" nodeType="afterEffect">
                                  <p:stCondLst>
                                    <p:cond delay="750"/>
                                  </p:stCondLst>
                                  <p:childTnLst>
                                    <p:set>
                                      <p:cBhvr>
                                        <p:cTn id="17" dur="1" fill="hold">
                                          <p:stCondLst>
                                            <p:cond delay="0"/>
                                          </p:stCondLst>
                                        </p:cTn>
                                        <p:tgtEl>
                                          <p:spTgt spid="435"/>
                                        </p:tgtEl>
                                        <p:attrNameLst>
                                          <p:attrName>style.visibility</p:attrName>
                                        </p:attrNameLst>
                                      </p:cBhvr>
                                      <p:to>
                                        <p:strVal val="visible"/>
                                      </p:to>
                                    </p:set>
                                    <p:animEffect transition="in" filter="fade">
                                      <p:cBhvr>
                                        <p:cTn id="18" dur="750"/>
                                        <p:tgtEl>
                                          <p:spTgt spid="435"/>
                                        </p:tgtEl>
                                      </p:cBhvr>
                                    </p:animEffect>
                                  </p:childTnLst>
                                </p:cTn>
                              </p:par>
                            </p:childTnLst>
                          </p:cTn>
                        </p:par>
                        <p:par>
                          <p:cTn id="19" fill="hold">
                            <p:stCondLst>
                              <p:cond delay="2250"/>
                            </p:stCondLst>
                            <p:childTnLst>
                              <p:par>
                                <p:cTn id="20" presetID="10" presetClass="entr" presetSubtype="0" fill="hold" nodeType="afterEffect">
                                  <p:stCondLst>
                                    <p:cond delay="750"/>
                                  </p:stCondLst>
                                  <p:childTnLst>
                                    <p:set>
                                      <p:cBhvr>
                                        <p:cTn id="21" dur="1" fill="hold">
                                          <p:stCondLst>
                                            <p:cond delay="0"/>
                                          </p:stCondLst>
                                        </p:cTn>
                                        <p:tgtEl>
                                          <p:spTgt spid="429"/>
                                        </p:tgtEl>
                                        <p:attrNameLst>
                                          <p:attrName>style.visibility</p:attrName>
                                        </p:attrNameLst>
                                      </p:cBhvr>
                                      <p:to>
                                        <p:strVal val="visible"/>
                                      </p:to>
                                    </p:set>
                                    <p:animEffect transition="in" filter="fade">
                                      <p:cBhvr>
                                        <p:cTn id="22" dur="750"/>
                                        <p:tgtEl>
                                          <p:spTgt spid="429"/>
                                        </p:tgtEl>
                                      </p:cBhvr>
                                    </p:animEffect>
                                  </p:childTnLst>
                                </p:cTn>
                              </p:par>
                            </p:childTnLst>
                          </p:cTn>
                        </p:par>
                        <p:par>
                          <p:cTn id="23" fill="hold">
                            <p:stCondLst>
                              <p:cond delay="3000"/>
                            </p:stCondLst>
                            <p:childTnLst>
                              <p:par>
                                <p:cTn id="24" presetID="23" presetClass="entr" presetSubtype="16" fill="hold" nodeType="afterEffect">
                                  <p:stCondLst>
                                    <p:cond delay="1400"/>
                                  </p:stCondLst>
                                  <p:childTnLst>
                                    <p:set>
                                      <p:cBhvr>
                                        <p:cTn id="25" dur="1" fill="hold">
                                          <p:stCondLst>
                                            <p:cond delay="0"/>
                                          </p:stCondLst>
                                        </p:cTn>
                                        <p:tgtEl>
                                          <p:spTgt spid="439"/>
                                        </p:tgtEl>
                                        <p:attrNameLst>
                                          <p:attrName>style.visibility</p:attrName>
                                        </p:attrNameLst>
                                      </p:cBhvr>
                                      <p:to>
                                        <p:strVal val="visible"/>
                                      </p:to>
                                    </p:set>
                                    <p:anim calcmode="lin" valueType="num">
                                      <p:cBhvr additive="base">
                                        <p:cTn id="26" dur="893"/>
                                        <p:tgtEl>
                                          <p:spTgt spid="439"/>
                                        </p:tgtEl>
                                        <p:attrNameLst>
                                          <p:attrName>ppt_w</p:attrName>
                                        </p:attrNameLst>
                                      </p:cBhvr>
                                      <p:tavLst>
                                        <p:tav tm="0">
                                          <p:val>
                                            <p:strVal val="0"/>
                                          </p:val>
                                        </p:tav>
                                        <p:tav tm="100000">
                                          <p:val>
                                            <p:strVal val="#ppt_w"/>
                                          </p:val>
                                        </p:tav>
                                      </p:tavLst>
                                    </p:anim>
                                    <p:anim calcmode="lin" valueType="num">
                                      <p:cBhvr additive="base">
                                        <p:cTn id="27" dur="893"/>
                                        <p:tgtEl>
                                          <p:spTgt spid="439"/>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550"/>
                                  </p:stCondLst>
                                  <p:childTnLst>
                                    <p:set>
                                      <p:cBhvr>
                                        <p:cTn id="29" dur="1" fill="hold">
                                          <p:stCondLst>
                                            <p:cond delay="0"/>
                                          </p:stCondLst>
                                        </p:cTn>
                                        <p:tgtEl>
                                          <p:spTgt spid="438"/>
                                        </p:tgtEl>
                                        <p:attrNameLst>
                                          <p:attrName>style.visibility</p:attrName>
                                        </p:attrNameLst>
                                      </p:cBhvr>
                                      <p:to>
                                        <p:strVal val="visible"/>
                                      </p:to>
                                    </p:set>
                                    <p:anim calcmode="lin" valueType="num">
                                      <p:cBhvr additive="base">
                                        <p:cTn id="30" dur="893"/>
                                        <p:tgtEl>
                                          <p:spTgt spid="438"/>
                                        </p:tgtEl>
                                        <p:attrNameLst>
                                          <p:attrName>ppt_w</p:attrName>
                                        </p:attrNameLst>
                                      </p:cBhvr>
                                      <p:tavLst>
                                        <p:tav tm="0">
                                          <p:val>
                                            <p:strVal val="0"/>
                                          </p:val>
                                        </p:tav>
                                        <p:tav tm="100000">
                                          <p:val>
                                            <p:strVal val="#ppt_w"/>
                                          </p:val>
                                        </p:tav>
                                      </p:tavLst>
                                    </p:anim>
                                    <p:anim calcmode="lin" valueType="num">
                                      <p:cBhvr additive="base">
                                        <p:cTn id="31" dur="893"/>
                                        <p:tgtEl>
                                          <p:spTgt spid="438"/>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700"/>
                                  </p:stCondLst>
                                  <p:childTnLst>
                                    <p:set>
                                      <p:cBhvr>
                                        <p:cTn id="33" dur="1" fill="hold">
                                          <p:stCondLst>
                                            <p:cond delay="0"/>
                                          </p:stCondLst>
                                        </p:cTn>
                                        <p:tgtEl>
                                          <p:spTgt spid="440"/>
                                        </p:tgtEl>
                                        <p:attrNameLst>
                                          <p:attrName>style.visibility</p:attrName>
                                        </p:attrNameLst>
                                      </p:cBhvr>
                                      <p:to>
                                        <p:strVal val="visible"/>
                                      </p:to>
                                    </p:set>
                                    <p:anim calcmode="lin" valueType="num">
                                      <p:cBhvr additive="base">
                                        <p:cTn id="34" dur="893"/>
                                        <p:tgtEl>
                                          <p:spTgt spid="440"/>
                                        </p:tgtEl>
                                        <p:attrNameLst>
                                          <p:attrName>ppt_w</p:attrName>
                                        </p:attrNameLst>
                                      </p:cBhvr>
                                      <p:tavLst>
                                        <p:tav tm="0">
                                          <p:val>
                                            <p:strVal val="0"/>
                                          </p:val>
                                        </p:tav>
                                        <p:tav tm="100000">
                                          <p:val>
                                            <p:strVal val="#ppt_w"/>
                                          </p:val>
                                        </p:tav>
                                      </p:tavLst>
                                    </p:anim>
                                    <p:anim calcmode="lin" valueType="num">
                                      <p:cBhvr additive="base">
                                        <p:cTn id="35" dur="893"/>
                                        <p:tgtEl>
                                          <p:spTgt spid="440"/>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1250"/>
                                  </p:stCondLst>
                                  <p:childTnLst>
                                    <p:set>
                                      <p:cBhvr>
                                        <p:cTn id="37" dur="1" fill="hold">
                                          <p:stCondLst>
                                            <p:cond delay="0"/>
                                          </p:stCondLst>
                                        </p:cTn>
                                        <p:tgtEl>
                                          <p:spTgt spid="441"/>
                                        </p:tgtEl>
                                        <p:attrNameLst>
                                          <p:attrName>style.visibility</p:attrName>
                                        </p:attrNameLst>
                                      </p:cBhvr>
                                      <p:to>
                                        <p:strVal val="visible"/>
                                      </p:to>
                                    </p:set>
                                    <p:animEffect transition="in" filter="fade">
                                      <p:cBhvr>
                                        <p:cTn id="38" dur="750"/>
                                        <p:tgtEl>
                                          <p:spTgt spid="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948397" y="304475"/>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CNN</a:t>
            </a:r>
            <a:endParaRPr sz="4000" b="0" i="0" u="none" strike="noStrike" cap="none">
              <a:solidFill>
                <a:schemeClr val="dk2"/>
              </a:solidFill>
              <a:latin typeface="Microsoft Yahei"/>
              <a:ea typeface="Microsoft Yahei"/>
              <a:cs typeface="Microsoft Yahei"/>
              <a:sym typeface="Microsoft Yahei"/>
            </a:endParaRPr>
          </a:p>
        </p:txBody>
      </p:sp>
      <p:cxnSp>
        <p:nvCxnSpPr>
          <p:cNvPr id="459" name="Google Shape;459;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460" name="Google Shape;460;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286723" y="301312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461" name="Google Shape;461;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462" name="Google Shape;462;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463" name="Google Shape;463;g17c1caf5870_1_198"/>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64" name="Google Shape;464;g17c1caf5870_1_198"/>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65" name="Google Shape;465;g17c1caf5870_1_198"/>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466" name="Google Shape;466;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467" name="Google Shape;467;g17c1caf5870_1_198"/>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68" name="Google Shape;468;g17c1caf5870_1_198"/>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469" name="Google Shape;469;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70" name="Google Shape;470;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71" name="Google Shape;471;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72" name="Google Shape;472;g17c1caf5870_1_198"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473" name="Google Shape;473;g17c1caf5870_1_198"/>
          <p:cNvSpPr txBox="1"/>
          <p:nvPr/>
        </p:nvSpPr>
        <p:spPr>
          <a:xfrm>
            <a:off x="3881200" y="1247163"/>
            <a:ext cx="4657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33333"/>
              </a:lnSpc>
              <a:spcBef>
                <a:spcPts val="0"/>
              </a:spcBef>
              <a:spcAft>
                <a:spcPts val="0"/>
              </a:spcAft>
              <a:buClr>
                <a:srgbClr val="000000"/>
              </a:buClr>
              <a:buSzPts val="1800"/>
              <a:buFont typeface="Arial"/>
              <a:buNone/>
            </a:pPr>
            <a:r>
              <a:rPr lang="en-US" sz="1800" b="1" i="1" dirty="0">
                <a:solidFill>
                  <a:srgbClr val="202124"/>
                </a:solidFill>
                <a:highlight>
                  <a:srgbClr val="FFFFFF"/>
                </a:highlight>
              </a:rPr>
              <a:t>CNN/7_6: Combination of four structure</a:t>
            </a:r>
            <a:endParaRPr sz="1800" b="1" i="1" u="none" strike="noStrike" cap="none" dirty="0">
              <a:solidFill>
                <a:srgbClr val="202124"/>
              </a:solidFill>
              <a:highlight>
                <a:srgbClr val="FFFFFF"/>
              </a:highlight>
              <a:latin typeface="Arial"/>
              <a:ea typeface="Arial"/>
              <a:cs typeface="Arial"/>
              <a:sym typeface="Arial"/>
            </a:endParaRPr>
          </a:p>
        </p:txBody>
      </p:sp>
      <p:sp>
        <p:nvSpPr>
          <p:cNvPr id="474" name="Google Shape;474;g17c1caf5870_1_198"/>
          <p:cNvSpPr txBox="1"/>
          <p:nvPr/>
        </p:nvSpPr>
        <p:spPr>
          <a:xfrm>
            <a:off x="8767600" y="1247175"/>
            <a:ext cx="27252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CNN/7_7: Resnet18 [4]</a:t>
            </a:r>
            <a:endParaRPr sz="1800" b="1" i="1">
              <a:solidFill>
                <a:srgbClr val="202124"/>
              </a:solidFill>
              <a:highlight>
                <a:schemeClr val="lt1"/>
              </a:highlight>
            </a:endParaRPr>
          </a:p>
        </p:txBody>
      </p:sp>
      <p:sp>
        <p:nvSpPr>
          <p:cNvPr id="475" name="Google Shape;475;g17c1caf5870_1_198"/>
          <p:cNvSpPr txBox="1"/>
          <p:nvPr/>
        </p:nvSpPr>
        <p:spPr>
          <a:xfrm>
            <a:off x="224050" y="1247175"/>
            <a:ext cx="2333400" cy="4617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a:solidFill>
                  <a:srgbClr val="202124"/>
                </a:solidFill>
                <a:highlight>
                  <a:schemeClr val="lt1"/>
                </a:highlight>
              </a:rPr>
              <a:t>CNN/7_5: Sesnet</a:t>
            </a:r>
            <a:endParaRPr sz="1800" b="1" i="1">
              <a:solidFill>
                <a:srgbClr val="202124"/>
              </a:solidFill>
              <a:highlight>
                <a:schemeClr val="lt1"/>
              </a:highlight>
            </a:endParaRPr>
          </a:p>
        </p:txBody>
      </p:sp>
      <p:pic>
        <p:nvPicPr>
          <p:cNvPr id="476" name="Google Shape;476;g17c1caf5870_1_198"/>
          <p:cNvPicPr preferRelativeResize="0"/>
          <p:nvPr/>
        </p:nvPicPr>
        <p:blipFill>
          <a:blip r:embed="rId3">
            <a:alphaModFix/>
          </a:blip>
          <a:stretch>
            <a:fillRect/>
          </a:stretch>
        </p:blipFill>
        <p:spPr>
          <a:xfrm>
            <a:off x="104775" y="3607875"/>
            <a:ext cx="3924224" cy="888378"/>
          </a:xfrm>
          <a:prstGeom prst="rect">
            <a:avLst/>
          </a:prstGeom>
          <a:noFill/>
          <a:ln>
            <a:noFill/>
          </a:ln>
        </p:spPr>
      </p:pic>
      <p:sp>
        <p:nvSpPr>
          <p:cNvPr id="477" name="Google Shape;477;g17c1caf5870_1_198"/>
          <p:cNvSpPr txBox="1"/>
          <p:nvPr/>
        </p:nvSpPr>
        <p:spPr>
          <a:xfrm>
            <a:off x="0" y="1575750"/>
            <a:ext cx="4029000" cy="2031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The idea of Senet is to obtain the importance of each feature channel by learning. Then, according to this importance, useful features are promoted and invalid features are suppressed.</a:t>
            </a:r>
            <a:endParaRPr sz="1500" dirty="0">
              <a:solidFill>
                <a:srgbClr val="212121"/>
              </a:solidFill>
              <a:highlight>
                <a:srgbClr val="FFFFFF"/>
              </a:highlight>
            </a:endParaRPr>
          </a:p>
          <a:p>
            <a:pPr marL="457200" marR="0" lvl="0" indent="-323850" algn="l" rtl="0">
              <a:lnSpc>
                <a:spcPct val="100000"/>
              </a:lnSpc>
              <a:spcBef>
                <a:spcPts val="0"/>
              </a:spcBef>
              <a:spcAft>
                <a:spcPts val="0"/>
              </a:spcAft>
              <a:buClr>
                <a:srgbClr val="212121"/>
              </a:buClr>
              <a:buSzPts val="1500"/>
              <a:buFont typeface="Arial"/>
              <a:buChar char="●"/>
            </a:pPr>
            <a:r>
              <a:rPr lang="en-US" sz="1500" dirty="0">
                <a:solidFill>
                  <a:srgbClr val="212121"/>
                </a:solidFill>
                <a:highlight>
                  <a:srgbClr val="FFFFFF"/>
                </a:highlight>
              </a:rPr>
              <a:t>The idea is similar to adding attention to different channels.</a:t>
            </a:r>
            <a:endParaRPr sz="1500" dirty="0">
              <a:solidFill>
                <a:srgbClr val="212121"/>
              </a:solidFill>
              <a:highlight>
                <a:srgbClr val="FFFFFF"/>
              </a:highlight>
            </a:endParaRPr>
          </a:p>
        </p:txBody>
      </p:sp>
      <p:pic>
        <p:nvPicPr>
          <p:cNvPr id="478" name="Google Shape;478;g17c1caf5870_1_198"/>
          <p:cNvPicPr preferRelativeResize="0"/>
          <p:nvPr/>
        </p:nvPicPr>
        <p:blipFill>
          <a:blip r:embed="rId4">
            <a:alphaModFix/>
          </a:blip>
          <a:stretch>
            <a:fillRect/>
          </a:stretch>
        </p:blipFill>
        <p:spPr>
          <a:xfrm rot="5400000">
            <a:off x="7710712" y="3589163"/>
            <a:ext cx="5027425" cy="1354450"/>
          </a:xfrm>
          <a:prstGeom prst="rect">
            <a:avLst/>
          </a:prstGeom>
          <a:noFill/>
          <a:ln>
            <a:noFill/>
          </a:ln>
        </p:spPr>
      </p:pic>
      <p:pic>
        <p:nvPicPr>
          <p:cNvPr id="479" name="Google Shape;479;g17c1caf5870_1_198"/>
          <p:cNvPicPr preferRelativeResize="0"/>
          <p:nvPr/>
        </p:nvPicPr>
        <p:blipFill>
          <a:blip r:embed="rId5">
            <a:alphaModFix/>
          </a:blip>
          <a:stretch>
            <a:fillRect/>
          </a:stretch>
        </p:blipFill>
        <p:spPr>
          <a:xfrm>
            <a:off x="4861575" y="1752677"/>
            <a:ext cx="2589819" cy="5027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750"/>
                                        <p:tgtEl>
                                          <p:spTgt spid="458"/>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459"/>
                                        </p:tgtEl>
                                        <p:attrNameLst>
                                          <p:attrName>style.visibility</p:attrName>
                                        </p:attrNameLst>
                                      </p:cBhvr>
                                      <p:to>
                                        <p:strVal val="visible"/>
                                      </p:to>
                                    </p:set>
                                    <p:animEffect transition="in" filter="fade">
                                      <p:cBhvr>
                                        <p:cTn id="11" dur="750"/>
                                        <p:tgtEl>
                                          <p:spTgt spid="459"/>
                                        </p:tgtEl>
                                      </p:cBhvr>
                                    </p:animEffect>
                                  </p:childTnLst>
                                </p:cTn>
                              </p:par>
                              <p:par>
                                <p:cTn id="12" presetID="10" presetClass="entr" presetSubtype="0" fill="hold" nodeType="withEffect">
                                  <p:stCondLst>
                                    <p:cond delay="0"/>
                                  </p:stCondLst>
                                  <p:childTnLst>
                                    <p:set>
                                      <p:cBhvr>
                                        <p:cTn id="13" dur="1" fill="hold">
                                          <p:stCondLst>
                                            <p:cond delay="0"/>
                                          </p:stCondLst>
                                        </p:cTn>
                                        <p:tgtEl>
                                          <p:spTgt spid="461"/>
                                        </p:tgtEl>
                                        <p:attrNameLst>
                                          <p:attrName>style.visibility</p:attrName>
                                        </p:attrNameLst>
                                      </p:cBhvr>
                                      <p:to>
                                        <p:strVal val="visible"/>
                                      </p:to>
                                    </p:set>
                                    <p:animEffect transition="in" filter="fade">
                                      <p:cBhvr>
                                        <p:cTn id="14" dur="750"/>
                                        <p:tgtEl>
                                          <p:spTgt spid="461"/>
                                        </p:tgtEl>
                                      </p:cBhvr>
                                    </p:animEffect>
                                  </p:childTnLst>
                                </p:cTn>
                              </p:par>
                            </p:childTnLst>
                          </p:cTn>
                        </p:par>
                        <p:par>
                          <p:cTn id="15" fill="hold">
                            <p:stCondLst>
                              <p:cond delay="1500"/>
                            </p:stCondLst>
                            <p:childTnLst>
                              <p:par>
                                <p:cTn id="16" presetID="10" presetClass="entr" presetSubtype="0" fill="hold" nodeType="afterEffect">
                                  <p:stCondLst>
                                    <p:cond delay="750"/>
                                  </p:stCondLst>
                                  <p:childTnLst>
                                    <p:set>
                                      <p:cBhvr>
                                        <p:cTn id="17" dur="1" fill="hold">
                                          <p:stCondLst>
                                            <p:cond delay="0"/>
                                          </p:stCondLst>
                                        </p:cTn>
                                        <p:tgtEl>
                                          <p:spTgt spid="466"/>
                                        </p:tgtEl>
                                        <p:attrNameLst>
                                          <p:attrName>style.visibility</p:attrName>
                                        </p:attrNameLst>
                                      </p:cBhvr>
                                      <p:to>
                                        <p:strVal val="visible"/>
                                      </p:to>
                                    </p:set>
                                    <p:animEffect transition="in" filter="fade">
                                      <p:cBhvr>
                                        <p:cTn id="18" dur="750"/>
                                        <p:tgtEl>
                                          <p:spTgt spid="466"/>
                                        </p:tgtEl>
                                      </p:cBhvr>
                                    </p:animEffect>
                                  </p:childTnLst>
                                </p:cTn>
                              </p:par>
                            </p:childTnLst>
                          </p:cTn>
                        </p:par>
                        <p:par>
                          <p:cTn id="19" fill="hold">
                            <p:stCondLst>
                              <p:cond delay="2250"/>
                            </p:stCondLst>
                            <p:childTnLst>
                              <p:par>
                                <p:cTn id="20" presetID="10" presetClass="entr" presetSubtype="0" fill="hold" nodeType="afterEffect">
                                  <p:stCondLst>
                                    <p:cond delay="750"/>
                                  </p:stCondLst>
                                  <p:childTnLst>
                                    <p:set>
                                      <p:cBhvr>
                                        <p:cTn id="21" dur="1" fill="hold">
                                          <p:stCondLst>
                                            <p:cond delay="0"/>
                                          </p:stCondLst>
                                        </p:cTn>
                                        <p:tgtEl>
                                          <p:spTgt spid="460"/>
                                        </p:tgtEl>
                                        <p:attrNameLst>
                                          <p:attrName>style.visibility</p:attrName>
                                        </p:attrNameLst>
                                      </p:cBhvr>
                                      <p:to>
                                        <p:strVal val="visible"/>
                                      </p:to>
                                    </p:set>
                                    <p:animEffect transition="in" filter="fade">
                                      <p:cBhvr>
                                        <p:cTn id="22" dur="750"/>
                                        <p:tgtEl>
                                          <p:spTgt spid="460"/>
                                        </p:tgtEl>
                                      </p:cBhvr>
                                    </p:animEffect>
                                  </p:childTnLst>
                                </p:cTn>
                              </p:par>
                            </p:childTnLst>
                          </p:cTn>
                        </p:par>
                        <p:par>
                          <p:cTn id="23" fill="hold">
                            <p:stCondLst>
                              <p:cond delay="3000"/>
                            </p:stCondLst>
                            <p:childTnLst>
                              <p:par>
                                <p:cTn id="24" presetID="23" presetClass="entr" presetSubtype="16" fill="hold" nodeType="afterEffect">
                                  <p:stCondLst>
                                    <p:cond delay="1400"/>
                                  </p:stCondLst>
                                  <p:childTnLst>
                                    <p:set>
                                      <p:cBhvr>
                                        <p:cTn id="25" dur="1" fill="hold">
                                          <p:stCondLst>
                                            <p:cond delay="0"/>
                                          </p:stCondLst>
                                        </p:cTn>
                                        <p:tgtEl>
                                          <p:spTgt spid="470"/>
                                        </p:tgtEl>
                                        <p:attrNameLst>
                                          <p:attrName>style.visibility</p:attrName>
                                        </p:attrNameLst>
                                      </p:cBhvr>
                                      <p:to>
                                        <p:strVal val="visible"/>
                                      </p:to>
                                    </p:set>
                                    <p:anim calcmode="lin" valueType="num">
                                      <p:cBhvr additive="base">
                                        <p:cTn id="26" dur="893"/>
                                        <p:tgtEl>
                                          <p:spTgt spid="470"/>
                                        </p:tgtEl>
                                        <p:attrNameLst>
                                          <p:attrName>ppt_w</p:attrName>
                                        </p:attrNameLst>
                                      </p:cBhvr>
                                      <p:tavLst>
                                        <p:tav tm="0">
                                          <p:val>
                                            <p:strVal val="0"/>
                                          </p:val>
                                        </p:tav>
                                        <p:tav tm="100000">
                                          <p:val>
                                            <p:strVal val="#ppt_w"/>
                                          </p:val>
                                        </p:tav>
                                      </p:tavLst>
                                    </p:anim>
                                    <p:anim calcmode="lin" valueType="num">
                                      <p:cBhvr additive="base">
                                        <p:cTn id="27" dur="893"/>
                                        <p:tgtEl>
                                          <p:spTgt spid="470"/>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550"/>
                                  </p:stCondLst>
                                  <p:childTnLst>
                                    <p:set>
                                      <p:cBhvr>
                                        <p:cTn id="29" dur="1" fill="hold">
                                          <p:stCondLst>
                                            <p:cond delay="0"/>
                                          </p:stCondLst>
                                        </p:cTn>
                                        <p:tgtEl>
                                          <p:spTgt spid="469"/>
                                        </p:tgtEl>
                                        <p:attrNameLst>
                                          <p:attrName>style.visibility</p:attrName>
                                        </p:attrNameLst>
                                      </p:cBhvr>
                                      <p:to>
                                        <p:strVal val="visible"/>
                                      </p:to>
                                    </p:set>
                                    <p:anim calcmode="lin" valueType="num">
                                      <p:cBhvr additive="base">
                                        <p:cTn id="30" dur="893"/>
                                        <p:tgtEl>
                                          <p:spTgt spid="469"/>
                                        </p:tgtEl>
                                        <p:attrNameLst>
                                          <p:attrName>ppt_w</p:attrName>
                                        </p:attrNameLst>
                                      </p:cBhvr>
                                      <p:tavLst>
                                        <p:tav tm="0">
                                          <p:val>
                                            <p:strVal val="0"/>
                                          </p:val>
                                        </p:tav>
                                        <p:tav tm="100000">
                                          <p:val>
                                            <p:strVal val="#ppt_w"/>
                                          </p:val>
                                        </p:tav>
                                      </p:tavLst>
                                    </p:anim>
                                    <p:anim calcmode="lin" valueType="num">
                                      <p:cBhvr additive="base">
                                        <p:cTn id="31" dur="893"/>
                                        <p:tgtEl>
                                          <p:spTgt spid="469"/>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700"/>
                                  </p:stCondLst>
                                  <p:childTnLst>
                                    <p:set>
                                      <p:cBhvr>
                                        <p:cTn id="33" dur="1" fill="hold">
                                          <p:stCondLst>
                                            <p:cond delay="0"/>
                                          </p:stCondLst>
                                        </p:cTn>
                                        <p:tgtEl>
                                          <p:spTgt spid="471"/>
                                        </p:tgtEl>
                                        <p:attrNameLst>
                                          <p:attrName>style.visibility</p:attrName>
                                        </p:attrNameLst>
                                      </p:cBhvr>
                                      <p:to>
                                        <p:strVal val="visible"/>
                                      </p:to>
                                    </p:set>
                                    <p:anim calcmode="lin" valueType="num">
                                      <p:cBhvr additive="base">
                                        <p:cTn id="34" dur="893"/>
                                        <p:tgtEl>
                                          <p:spTgt spid="471"/>
                                        </p:tgtEl>
                                        <p:attrNameLst>
                                          <p:attrName>ppt_w</p:attrName>
                                        </p:attrNameLst>
                                      </p:cBhvr>
                                      <p:tavLst>
                                        <p:tav tm="0">
                                          <p:val>
                                            <p:strVal val="0"/>
                                          </p:val>
                                        </p:tav>
                                        <p:tav tm="100000">
                                          <p:val>
                                            <p:strVal val="#ppt_w"/>
                                          </p:val>
                                        </p:tav>
                                      </p:tavLst>
                                    </p:anim>
                                    <p:anim calcmode="lin" valueType="num">
                                      <p:cBhvr additive="base">
                                        <p:cTn id="35" dur="893"/>
                                        <p:tgtEl>
                                          <p:spTgt spid="471"/>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1250"/>
                                  </p:stCondLst>
                                  <p:childTnLst>
                                    <p:set>
                                      <p:cBhvr>
                                        <p:cTn id="37" dur="1" fill="hold">
                                          <p:stCondLst>
                                            <p:cond delay="0"/>
                                          </p:stCondLst>
                                        </p:cTn>
                                        <p:tgtEl>
                                          <p:spTgt spid="472"/>
                                        </p:tgtEl>
                                        <p:attrNameLst>
                                          <p:attrName>style.visibility</p:attrName>
                                        </p:attrNameLst>
                                      </p:cBhvr>
                                      <p:to>
                                        <p:strVal val="visible"/>
                                      </p:to>
                                    </p:set>
                                    <p:animEffect transition="in" filter="fade">
                                      <p:cBhvr>
                                        <p:cTn id="38" dur="75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9614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CNN</a:t>
            </a:r>
            <a:endParaRPr sz="4000" b="0" i="0" u="none" strike="noStrike" cap="none">
              <a:solidFill>
                <a:schemeClr val="dk2"/>
              </a:solidFill>
              <a:latin typeface="Microsoft Yahei"/>
              <a:ea typeface="Microsoft Yahei"/>
              <a:cs typeface="Microsoft Yahei"/>
              <a:sym typeface="Microsoft Yahei"/>
            </a:endParaRPr>
          </a:p>
        </p:txBody>
      </p:sp>
      <p:cxnSp>
        <p:nvCxnSpPr>
          <p:cNvPr id="485" name="Google Shape;48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44099" y="1042698"/>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486" name="Google Shape;48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881298" y="3326576"/>
            <a:ext cx="253713" cy="243375"/>
          </a:xfrm>
          <a:custGeom>
            <a:avLst/>
            <a:gdLst/>
            <a:ahLst/>
            <a:cxnLst/>
            <a:rect l="l" t="t" r="r" b="b"/>
            <a:pathLst>
              <a:path w="1816" h="1742" extrusionOk="0">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487"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488"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881095" y="214913"/>
            <a:ext cx="342189" cy="119400"/>
            <a:chOff x="2688281" y="6057516"/>
            <a:chExt cx="342189" cy="119400"/>
          </a:xfrm>
        </p:grpSpPr>
        <p:sp>
          <p:nvSpPr>
            <p:cNvPr id="489" name="Google Shape;489;g17c1caf5870_1_229"/>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90" name="Google Shape;490;g17c1caf5870_1_229"/>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91" name="Google Shape;491;g17c1caf5870_1_229"/>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492"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398986" y="274637"/>
            <a:ext cx="1306146" cy="0"/>
            <a:chOff x="2206172" y="6117240"/>
            <a:chExt cx="1306146" cy="0"/>
          </a:xfrm>
        </p:grpSpPr>
        <p:cxnSp>
          <p:nvCxnSpPr>
            <p:cNvPr id="493" name="Google Shape;493;g17c1caf5870_1_229"/>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494" name="Google Shape;494;g17c1caf5870_1_229"/>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495"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96"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497"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498"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pic>
        <p:nvPicPr>
          <p:cNvPr id="499" name="Google Shape;499;g17c1caf5870_1_229"/>
          <p:cNvPicPr preferRelativeResize="0"/>
          <p:nvPr/>
        </p:nvPicPr>
        <p:blipFill>
          <a:blip r:embed="rId3">
            <a:alphaModFix/>
          </a:blip>
          <a:stretch>
            <a:fillRect/>
          </a:stretch>
        </p:blipFill>
        <p:spPr>
          <a:xfrm>
            <a:off x="0" y="1110542"/>
            <a:ext cx="5943600" cy="3566160"/>
          </a:xfrm>
          <a:prstGeom prst="rect">
            <a:avLst/>
          </a:prstGeom>
          <a:noFill/>
          <a:ln>
            <a:noFill/>
          </a:ln>
        </p:spPr>
      </p:pic>
      <p:pic>
        <p:nvPicPr>
          <p:cNvPr id="500" name="Google Shape;500;g17c1caf5870_1_229"/>
          <p:cNvPicPr preferRelativeResize="0"/>
          <p:nvPr/>
        </p:nvPicPr>
        <p:blipFill>
          <a:blip r:embed="rId4">
            <a:alphaModFix/>
          </a:blip>
          <a:stretch>
            <a:fillRect/>
          </a:stretch>
        </p:blipFill>
        <p:spPr>
          <a:xfrm>
            <a:off x="6248400" y="1071100"/>
            <a:ext cx="5943600" cy="3556254"/>
          </a:xfrm>
          <a:prstGeom prst="rect">
            <a:avLst/>
          </a:prstGeom>
          <a:noFill/>
          <a:ln>
            <a:noFill/>
          </a:ln>
        </p:spPr>
      </p:pic>
      <p:sp>
        <p:nvSpPr>
          <p:cNvPr id="501" name="Google Shape;501;g17c1caf5870_1_229"/>
          <p:cNvSpPr txBox="1"/>
          <p:nvPr/>
        </p:nvSpPr>
        <p:spPr>
          <a:xfrm>
            <a:off x="253700" y="4442775"/>
            <a:ext cx="10881300" cy="2385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12121"/>
              </a:buClr>
              <a:buSzPts val="1500"/>
              <a:buChar char="●"/>
            </a:pPr>
            <a:r>
              <a:rPr lang="en-US">
                <a:solidFill>
                  <a:schemeClr val="dk1"/>
                </a:solidFill>
              </a:rPr>
              <a:t>We have trained seven different models. Compared to the basic one CNN/7_1, other models have certain performance improvements. The resnet18 model using transfer learning achieved the highest accuracy of 0.87 on the test dataset.</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23850" algn="l" rtl="0">
              <a:spcBef>
                <a:spcPts val="0"/>
              </a:spcBef>
              <a:spcAft>
                <a:spcPts val="0"/>
              </a:spcAft>
              <a:buClr>
                <a:srgbClr val="212121"/>
              </a:buClr>
              <a:buSzPts val="1500"/>
              <a:buChar char="●"/>
            </a:pPr>
            <a:r>
              <a:rPr lang="en-US">
                <a:solidFill>
                  <a:schemeClr val="dk1"/>
                </a:solidFill>
              </a:rPr>
              <a:t>We extend the model in both width and depth directions. After we incorporate these four tricks into one model CNN/7_6, the high accuracy on the training set indicates that the model can better learn the features of the images. Also the performance on the test set also has a certain improvement. It is believed that with reasonable stacking and structural mixing, this model can perform better.</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23850" algn="l" rtl="0">
              <a:spcBef>
                <a:spcPts val="0"/>
              </a:spcBef>
              <a:spcAft>
                <a:spcPts val="0"/>
              </a:spcAft>
              <a:buClr>
                <a:srgbClr val="212121"/>
              </a:buClr>
              <a:buSzPts val="1500"/>
              <a:buChar char="●"/>
            </a:pPr>
            <a:r>
              <a:rPr lang="en-US">
                <a:solidFill>
                  <a:schemeClr val="dk1"/>
                </a:solidFill>
              </a:rPr>
              <a:t>Model CNN/resnet18 gets an accuracy of 0.87 on the test dataset, which is twice that of the most basic MLP model. It is proved to be a effective model in our research.</a:t>
            </a:r>
            <a:endParaRPr sz="1500">
              <a:solidFill>
                <a:srgbClr val="212121"/>
              </a:solidFill>
              <a:highlight>
                <a:srgbClr val="FFFFFF"/>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750"/>
                                        <p:tgtEl>
                                          <p:spTgt spid="484"/>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485"/>
                                        </p:tgtEl>
                                        <p:attrNameLst>
                                          <p:attrName>style.visibility</p:attrName>
                                        </p:attrNameLst>
                                      </p:cBhvr>
                                      <p:to>
                                        <p:strVal val="visible"/>
                                      </p:to>
                                    </p:set>
                                    <p:animEffect transition="in" filter="fade">
                                      <p:cBhvr>
                                        <p:cTn id="11" dur="750"/>
                                        <p:tgtEl>
                                          <p:spTgt spid="485"/>
                                        </p:tgtEl>
                                      </p:cBhvr>
                                    </p:animEffect>
                                  </p:childTnLst>
                                </p:cTn>
                              </p:par>
                              <p:par>
                                <p:cTn id="12" presetID="10" presetClass="entr" presetSubtype="0" fill="hold" nodeType="withEffect">
                                  <p:stCondLst>
                                    <p:cond delay="0"/>
                                  </p:stCondLst>
                                  <p:childTnLst>
                                    <p:set>
                                      <p:cBhvr>
                                        <p:cTn id="13" dur="1" fill="hold">
                                          <p:stCondLst>
                                            <p:cond delay="0"/>
                                          </p:stCondLst>
                                        </p:cTn>
                                        <p:tgtEl>
                                          <p:spTgt spid="487"/>
                                        </p:tgtEl>
                                        <p:attrNameLst>
                                          <p:attrName>style.visibility</p:attrName>
                                        </p:attrNameLst>
                                      </p:cBhvr>
                                      <p:to>
                                        <p:strVal val="visible"/>
                                      </p:to>
                                    </p:set>
                                    <p:animEffect transition="in" filter="fade">
                                      <p:cBhvr>
                                        <p:cTn id="14" dur="750"/>
                                        <p:tgtEl>
                                          <p:spTgt spid="487"/>
                                        </p:tgtEl>
                                      </p:cBhvr>
                                    </p:animEffect>
                                  </p:childTnLst>
                                </p:cTn>
                              </p:par>
                            </p:childTnLst>
                          </p:cTn>
                        </p:par>
                        <p:par>
                          <p:cTn id="15" fill="hold">
                            <p:stCondLst>
                              <p:cond delay="1500"/>
                            </p:stCondLst>
                            <p:childTnLst>
                              <p:par>
                                <p:cTn id="16" presetID="10" presetClass="entr" presetSubtype="0" fill="hold" nodeType="afterEffect">
                                  <p:stCondLst>
                                    <p:cond delay="750"/>
                                  </p:stCondLst>
                                  <p:childTnLst>
                                    <p:set>
                                      <p:cBhvr>
                                        <p:cTn id="17" dur="1" fill="hold">
                                          <p:stCondLst>
                                            <p:cond delay="0"/>
                                          </p:stCondLst>
                                        </p:cTn>
                                        <p:tgtEl>
                                          <p:spTgt spid="492"/>
                                        </p:tgtEl>
                                        <p:attrNameLst>
                                          <p:attrName>style.visibility</p:attrName>
                                        </p:attrNameLst>
                                      </p:cBhvr>
                                      <p:to>
                                        <p:strVal val="visible"/>
                                      </p:to>
                                    </p:set>
                                    <p:animEffect transition="in" filter="fade">
                                      <p:cBhvr>
                                        <p:cTn id="18" dur="750"/>
                                        <p:tgtEl>
                                          <p:spTgt spid="492"/>
                                        </p:tgtEl>
                                      </p:cBhvr>
                                    </p:animEffect>
                                  </p:childTnLst>
                                </p:cTn>
                              </p:par>
                            </p:childTnLst>
                          </p:cTn>
                        </p:par>
                        <p:par>
                          <p:cTn id="19" fill="hold">
                            <p:stCondLst>
                              <p:cond delay="2250"/>
                            </p:stCondLst>
                            <p:childTnLst>
                              <p:par>
                                <p:cTn id="20" presetID="10" presetClass="entr" presetSubtype="0" fill="hold" nodeType="afterEffect">
                                  <p:stCondLst>
                                    <p:cond delay="750"/>
                                  </p:stCondLst>
                                  <p:childTnLst>
                                    <p:set>
                                      <p:cBhvr>
                                        <p:cTn id="21" dur="1" fill="hold">
                                          <p:stCondLst>
                                            <p:cond delay="0"/>
                                          </p:stCondLst>
                                        </p:cTn>
                                        <p:tgtEl>
                                          <p:spTgt spid="486"/>
                                        </p:tgtEl>
                                        <p:attrNameLst>
                                          <p:attrName>style.visibility</p:attrName>
                                        </p:attrNameLst>
                                      </p:cBhvr>
                                      <p:to>
                                        <p:strVal val="visible"/>
                                      </p:to>
                                    </p:set>
                                    <p:animEffect transition="in" filter="fade">
                                      <p:cBhvr>
                                        <p:cTn id="22" dur="750"/>
                                        <p:tgtEl>
                                          <p:spTgt spid="486"/>
                                        </p:tgtEl>
                                      </p:cBhvr>
                                    </p:animEffect>
                                  </p:childTnLst>
                                </p:cTn>
                              </p:par>
                            </p:childTnLst>
                          </p:cTn>
                        </p:par>
                        <p:par>
                          <p:cTn id="23" fill="hold">
                            <p:stCondLst>
                              <p:cond delay="3000"/>
                            </p:stCondLst>
                            <p:childTnLst>
                              <p:par>
                                <p:cTn id="24" presetID="23" presetClass="entr" presetSubtype="16" fill="hold" nodeType="afterEffect">
                                  <p:stCondLst>
                                    <p:cond delay="1400"/>
                                  </p:stCondLst>
                                  <p:childTnLst>
                                    <p:set>
                                      <p:cBhvr>
                                        <p:cTn id="25" dur="1" fill="hold">
                                          <p:stCondLst>
                                            <p:cond delay="0"/>
                                          </p:stCondLst>
                                        </p:cTn>
                                        <p:tgtEl>
                                          <p:spTgt spid="496"/>
                                        </p:tgtEl>
                                        <p:attrNameLst>
                                          <p:attrName>style.visibility</p:attrName>
                                        </p:attrNameLst>
                                      </p:cBhvr>
                                      <p:to>
                                        <p:strVal val="visible"/>
                                      </p:to>
                                    </p:set>
                                    <p:anim calcmode="lin" valueType="num">
                                      <p:cBhvr additive="base">
                                        <p:cTn id="26" dur="893"/>
                                        <p:tgtEl>
                                          <p:spTgt spid="496"/>
                                        </p:tgtEl>
                                        <p:attrNameLst>
                                          <p:attrName>ppt_w</p:attrName>
                                        </p:attrNameLst>
                                      </p:cBhvr>
                                      <p:tavLst>
                                        <p:tav tm="0">
                                          <p:val>
                                            <p:strVal val="0"/>
                                          </p:val>
                                        </p:tav>
                                        <p:tav tm="100000">
                                          <p:val>
                                            <p:strVal val="#ppt_w"/>
                                          </p:val>
                                        </p:tav>
                                      </p:tavLst>
                                    </p:anim>
                                    <p:anim calcmode="lin" valueType="num">
                                      <p:cBhvr additive="base">
                                        <p:cTn id="27" dur="893"/>
                                        <p:tgtEl>
                                          <p:spTgt spid="496"/>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550"/>
                                  </p:stCondLst>
                                  <p:childTnLst>
                                    <p:set>
                                      <p:cBhvr>
                                        <p:cTn id="29" dur="1" fill="hold">
                                          <p:stCondLst>
                                            <p:cond delay="0"/>
                                          </p:stCondLst>
                                        </p:cTn>
                                        <p:tgtEl>
                                          <p:spTgt spid="495"/>
                                        </p:tgtEl>
                                        <p:attrNameLst>
                                          <p:attrName>style.visibility</p:attrName>
                                        </p:attrNameLst>
                                      </p:cBhvr>
                                      <p:to>
                                        <p:strVal val="visible"/>
                                      </p:to>
                                    </p:set>
                                    <p:anim calcmode="lin" valueType="num">
                                      <p:cBhvr additive="base">
                                        <p:cTn id="30" dur="893"/>
                                        <p:tgtEl>
                                          <p:spTgt spid="495"/>
                                        </p:tgtEl>
                                        <p:attrNameLst>
                                          <p:attrName>ppt_w</p:attrName>
                                        </p:attrNameLst>
                                      </p:cBhvr>
                                      <p:tavLst>
                                        <p:tav tm="0">
                                          <p:val>
                                            <p:strVal val="0"/>
                                          </p:val>
                                        </p:tav>
                                        <p:tav tm="100000">
                                          <p:val>
                                            <p:strVal val="#ppt_w"/>
                                          </p:val>
                                        </p:tav>
                                      </p:tavLst>
                                    </p:anim>
                                    <p:anim calcmode="lin" valueType="num">
                                      <p:cBhvr additive="base">
                                        <p:cTn id="31" dur="893"/>
                                        <p:tgtEl>
                                          <p:spTgt spid="495"/>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700"/>
                                  </p:stCondLst>
                                  <p:childTnLst>
                                    <p:set>
                                      <p:cBhvr>
                                        <p:cTn id="33" dur="1" fill="hold">
                                          <p:stCondLst>
                                            <p:cond delay="0"/>
                                          </p:stCondLst>
                                        </p:cTn>
                                        <p:tgtEl>
                                          <p:spTgt spid="497"/>
                                        </p:tgtEl>
                                        <p:attrNameLst>
                                          <p:attrName>style.visibility</p:attrName>
                                        </p:attrNameLst>
                                      </p:cBhvr>
                                      <p:to>
                                        <p:strVal val="visible"/>
                                      </p:to>
                                    </p:set>
                                    <p:anim calcmode="lin" valueType="num">
                                      <p:cBhvr additive="base">
                                        <p:cTn id="34" dur="893"/>
                                        <p:tgtEl>
                                          <p:spTgt spid="497"/>
                                        </p:tgtEl>
                                        <p:attrNameLst>
                                          <p:attrName>ppt_w</p:attrName>
                                        </p:attrNameLst>
                                      </p:cBhvr>
                                      <p:tavLst>
                                        <p:tav tm="0">
                                          <p:val>
                                            <p:strVal val="0"/>
                                          </p:val>
                                        </p:tav>
                                        <p:tav tm="100000">
                                          <p:val>
                                            <p:strVal val="#ppt_w"/>
                                          </p:val>
                                        </p:tav>
                                      </p:tavLst>
                                    </p:anim>
                                    <p:anim calcmode="lin" valueType="num">
                                      <p:cBhvr additive="base">
                                        <p:cTn id="35" dur="893"/>
                                        <p:tgtEl>
                                          <p:spTgt spid="497"/>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1250"/>
                                  </p:stCondLst>
                                  <p:childTnLst>
                                    <p:set>
                                      <p:cBhvr>
                                        <p:cTn id="37" dur="1" fill="hold">
                                          <p:stCondLst>
                                            <p:cond delay="0"/>
                                          </p:stCondLst>
                                        </p:cTn>
                                        <p:tgtEl>
                                          <p:spTgt spid="498"/>
                                        </p:tgtEl>
                                        <p:attrNameLst>
                                          <p:attrName>style.visibility</p:attrName>
                                        </p:attrNameLst>
                                      </p:cBhvr>
                                      <p:to>
                                        <p:strVal val="visible"/>
                                      </p:to>
                                    </p:set>
                                    <p:animEffect transition="in" filter="fade">
                                      <p:cBhvr>
                                        <p:cTn id="38" dur="75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ANN</a:t>
            </a:r>
            <a:endParaRPr sz="5400" b="0" i="0" u="none" strike="noStrike" cap="none">
              <a:solidFill>
                <a:schemeClr val="dk2"/>
              </a:solidFill>
              <a:latin typeface="Microsoft Yahei"/>
              <a:ea typeface="Microsoft Yahei"/>
              <a:cs typeface="Microsoft Yahei"/>
              <a:sym typeface="Microsoft Yahei"/>
            </a:endParaRPr>
          </a:p>
        </p:txBody>
      </p:sp>
      <p:sp>
        <p:nvSpPr>
          <p:cNvPr id="507" name="Google Shape;507;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a:t>
            </a:r>
            <a:r>
              <a:rPr lang="en-US" sz="5400">
                <a:solidFill>
                  <a:schemeClr val="dk2"/>
                </a:solidFill>
                <a:latin typeface="Microsoft Yahei"/>
                <a:ea typeface="Microsoft Yahei"/>
                <a:cs typeface="Microsoft Yahei"/>
                <a:sym typeface="Microsoft Yahei"/>
              </a:rPr>
              <a:t>5</a:t>
            </a:r>
            <a:endParaRPr sz="5400" b="0" i="0" u="none" strike="noStrike" cap="none">
              <a:solidFill>
                <a:schemeClr val="dk2"/>
              </a:solidFill>
              <a:latin typeface="Microsoft Yahei"/>
              <a:ea typeface="Microsoft Yahei"/>
              <a:cs typeface="Microsoft Yahei"/>
              <a:sym typeface="Microsoft Yahei"/>
            </a:endParaRPr>
          </a:p>
        </p:txBody>
      </p:sp>
      <p:cxnSp>
        <p:nvCxnSpPr>
          <p:cNvPr id="508" name="Google Shape;508;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509" name="Google Shape;509;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0" name="Google Shape;510;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1" name="Google Shape;511;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2" name="Google Shape;512;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3" name="Google Shape;513;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4" name="Google Shape;514;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5" name="Google Shape;515;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16" name="Google Shape;516;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517" name="Google Shape;517;g17c1caf5870_1_250"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5" y="4361970"/>
            <a:ext cx="537341" cy="537341"/>
            <a:chOff x="9287742" y="4931641"/>
            <a:chExt cx="669000" cy="669000"/>
          </a:xfrm>
        </p:grpSpPr>
        <p:sp>
          <p:nvSpPr>
            <p:cNvPr id="518" name="Google Shape;518;g17c1caf5870_1_250"/>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19" name="Google Shape;519;g17c1caf5870_1_250"/>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20" name="Google Shape;520;g17c1caf5870_1_250"/>
            <p:cNvCxnSpPr/>
            <p:nvPr/>
          </p:nvCxnSpPr>
          <p:spPr>
            <a:xfrm>
              <a:off x="9556787" y="5407536"/>
              <a:ext cx="131100" cy="0"/>
            </a:xfrm>
            <a:prstGeom prst="straightConnector1">
              <a:avLst/>
            </a:prstGeom>
            <a:noFill/>
            <a:ln w="28575" cap="flat" cmpd="sng">
              <a:solidFill>
                <a:schemeClr val="lt1">
                  <a:alpha val="22750"/>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750"/>
                                        <p:tgtEl>
                                          <p:spTgt spid="51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506"/>
                                        </p:tgtEl>
                                        <p:attrNameLst>
                                          <p:attrName>style.visibility</p:attrName>
                                        </p:attrNameLst>
                                      </p:cBhvr>
                                      <p:to>
                                        <p:strVal val="visible"/>
                                      </p:to>
                                    </p:set>
                                    <p:animEffect transition="in" filter="fade">
                                      <p:cBhvr>
                                        <p:cTn id="11" dur="750"/>
                                        <p:tgtEl>
                                          <p:spTgt spid="506"/>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509"/>
                                        </p:tgtEl>
                                        <p:attrNameLst>
                                          <p:attrName>style.visibility</p:attrName>
                                        </p:attrNameLst>
                                      </p:cBhvr>
                                      <p:to>
                                        <p:strVal val="visible"/>
                                      </p:to>
                                    </p:set>
                                    <p:animEffect transition="in" filter="fade">
                                      <p:cBhvr>
                                        <p:cTn id="15" dur="750"/>
                                        <p:tgtEl>
                                          <p:spTgt spid="509"/>
                                        </p:tgtEl>
                                      </p:cBhvr>
                                    </p:animEffect>
                                  </p:childTnLst>
                                </p:cTn>
                              </p:par>
                            </p:childTnLst>
                          </p:cTn>
                        </p:par>
                        <p:par>
                          <p:cTn id="16" fill="hold">
                            <p:stCondLst>
                              <p:cond delay="2250"/>
                            </p:stCondLst>
                            <p:childTnLst>
                              <p:par>
                                <p:cTn id="17" presetID="10" presetClass="entr" presetSubtype="0" fill="hold" nodeType="afterEffect">
                                  <p:stCondLst>
                                    <p:cond delay="1200"/>
                                  </p:stCondLst>
                                  <p:childTnLst>
                                    <p:set>
                                      <p:cBhvr>
                                        <p:cTn id="18" dur="1" fill="hold">
                                          <p:stCondLst>
                                            <p:cond delay="0"/>
                                          </p:stCondLst>
                                        </p:cTn>
                                        <p:tgtEl>
                                          <p:spTgt spid="507"/>
                                        </p:tgtEl>
                                        <p:attrNameLst>
                                          <p:attrName>style.visibility</p:attrName>
                                        </p:attrNameLst>
                                      </p:cBhvr>
                                      <p:to>
                                        <p:strVal val="visible"/>
                                      </p:to>
                                    </p:set>
                                    <p:animEffect transition="in" filter="fade">
                                      <p:cBhvr>
                                        <p:cTn id="19" dur="1300"/>
                                        <p:tgtEl>
                                          <p:spTgt spid="507"/>
                                        </p:tgtEl>
                                      </p:cBhvr>
                                    </p:animEffect>
                                  </p:childTnLst>
                                </p:cTn>
                              </p:par>
                            </p:childTnLst>
                          </p:cTn>
                        </p:par>
                        <p:par>
                          <p:cTn id="20" fill="hold">
                            <p:stCondLst>
                              <p:cond delay="3550"/>
                            </p:stCondLst>
                            <p:childTnLst>
                              <p:par>
                                <p:cTn id="21" presetID="10" presetClass="entr" presetSubtype="0" fill="hold" nodeType="afterEffect">
                                  <p:stCondLst>
                                    <p:cond delay="750"/>
                                  </p:stCondLst>
                                  <p:childTnLst>
                                    <p:set>
                                      <p:cBhvr>
                                        <p:cTn id="22" dur="1" fill="hold">
                                          <p:stCondLst>
                                            <p:cond delay="0"/>
                                          </p:stCondLst>
                                        </p:cTn>
                                        <p:tgtEl>
                                          <p:spTgt spid="508"/>
                                        </p:tgtEl>
                                        <p:attrNameLst>
                                          <p:attrName>style.visibility</p:attrName>
                                        </p:attrNameLst>
                                      </p:cBhvr>
                                      <p:to>
                                        <p:strVal val="visible"/>
                                      </p:to>
                                    </p:set>
                                    <p:animEffect transition="in" filter="fade">
                                      <p:cBhvr>
                                        <p:cTn id="23" dur="750"/>
                                        <p:tgtEl>
                                          <p:spTgt spid="508"/>
                                        </p:tgtEl>
                                      </p:cBhvr>
                                    </p:animEffect>
                                  </p:childTnLst>
                                </p:cTn>
                              </p:par>
                              <p:par>
                                <p:cTn id="24" presetID="10" presetClass="entr" presetSubtype="0" fill="hold" nodeType="withEffect">
                                  <p:stCondLst>
                                    <p:cond delay="750"/>
                                  </p:stCondLst>
                                  <p:childTnLst>
                                    <p:set>
                                      <p:cBhvr>
                                        <p:cTn id="25" dur="1" fill="hold">
                                          <p:stCondLst>
                                            <p:cond delay="0"/>
                                          </p:stCondLst>
                                        </p:cTn>
                                        <p:tgtEl>
                                          <p:spTgt spid="510"/>
                                        </p:tgtEl>
                                        <p:attrNameLst>
                                          <p:attrName>style.visibility</p:attrName>
                                        </p:attrNameLst>
                                      </p:cBhvr>
                                      <p:to>
                                        <p:strVal val="visible"/>
                                      </p:to>
                                    </p:set>
                                    <p:animEffect transition="in" filter="fade">
                                      <p:cBhvr>
                                        <p:cTn id="26" dur="750"/>
                                        <p:tgtEl>
                                          <p:spTgt spid="510"/>
                                        </p:tgtEl>
                                      </p:cBhvr>
                                    </p:animEffect>
                                  </p:childTnLst>
                                </p:cTn>
                              </p:par>
                            </p:childTnLst>
                          </p:cTn>
                        </p:par>
                        <p:par>
                          <p:cTn id="27" fill="hold">
                            <p:stCondLst>
                              <p:cond delay="4300"/>
                            </p:stCondLst>
                            <p:childTnLst>
                              <p:par>
                                <p:cTn id="28" presetID="23" presetClass="entr" presetSubtype="16" fill="hold" nodeType="afterEffect">
                                  <p:stCondLst>
                                    <p:cond delay="1250"/>
                                  </p:stCondLst>
                                  <p:childTnLst>
                                    <p:set>
                                      <p:cBhvr>
                                        <p:cTn id="29" dur="1" fill="hold">
                                          <p:stCondLst>
                                            <p:cond delay="0"/>
                                          </p:stCondLst>
                                        </p:cTn>
                                        <p:tgtEl>
                                          <p:spTgt spid="515"/>
                                        </p:tgtEl>
                                        <p:attrNameLst>
                                          <p:attrName>style.visibility</p:attrName>
                                        </p:attrNameLst>
                                      </p:cBhvr>
                                      <p:to>
                                        <p:strVal val="visible"/>
                                      </p:to>
                                    </p:set>
                                    <p:anim calcmode="lin" valueType="num">
                                      <p:cBhvr additive="base">
                                        <p:cTn id="30" dur="536"/>
                                        <p:tgtEl>
                                          <p:spTgt spid="515"/>
                                        </p:tgtEl>
                                        <p:attrNameLst>
                                          <p:attrName>ppt_w</p:attrName>
                                        </p:attrNameLst>
                                      </p:cBhvr>
                                      <p:tavLst>
                                        <p:tav tm="0">
                                          <p:val>
                                            <p:strVal val="0"/>
                                          </p:val>
                                        </p:tav>
                                        <p:tav tm="100000">
                                          <p:val>
                                            <p:strVal val="#ppt_w"/>
                                          </p:val>
                                        </p:tav>
                                      </p:tavLst>
                                    </p:anim>
                                    <p:anim calcmode="lin" valueType="num">
                                      <p:cBhvr additive="base">
                                        <p:cTn id="31" dur="536"/>
                                        <p:tgtEl>
                                          <p:spTgt spid="515"/>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250"/>
                                  </p:stCondLst>
                                  <p:childTnLst>
                                    <p:set>
                                      <p:cBhvr>
                                        <p:cTn id="33" dur="1" fill="hold">
                                          <p:stCondLst>
                                            <p:cond delay="0"/>
                                          </p:stCondLst>
                                        </p:cTn>
                                        <p:tgtEl>
                                          <p:spTgt spid="514"/>
                                        </p:tgtEl>
                                        <p:attrNameLst>
                                          <p:attrName>style.visibility</p:attrName>
                                        </p:attrNameLst>
                                      </p:cBhvr>
                                      <p:to>
                                        <p:strVal val="visible"/>
                                      </p:to>
                                    </p:set>
                                    <p:anim calcmode="lin" valueType="num">
                                      <p:cBhvr additive="base">
                                        <p:cTn id="34" dur="536"/>
                                        <p:tgtEl>
                                          <p:spTgt spid="514"/>
                                        </p:tgtEl>
                                        <p:attrNameLst>
                                          <p:attrName>ppt_w</p:attrName>
                                        </p:attrNameLst>
                                      </p:cBhvr>
                                      <p:tavLst>
                                        <p:tav tm="0">
                                          <p:val>
                                            <p:strVal val="0"/>
                                          </p:val>
                                        </p:tav>
                                        <p:tav tm="100000">
                                          <p:val>
                                            <p:strVal val="#ppt_w"/>
                                          </p:val>
                                        </p:tav>
                                      </p:tavLst>
                                    </p:anim>
                                    <p:anim calcmode="lin" valueType="num">
                                      <p:cBhvr additive="base">
                                        <p:cTn id="35" dur="536"/>
                                        <p:tgtEl>
                                          <p:spTgt spid="514"/>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1400"/>
                                  </p:stCondLst>
                                  <p:childTnLst>
                                    <p:set>
                                      <p:cBhvr>
                                        <p:cTn id="37" dur="1" fill="hold">
                                          <p:stCondLst>
                                            <p:cond delay="0"/>
                                          </p:stCondLst>
                                        </p:cTn>
                                        <p:tgtEl>
                                          <p:spTgt spid="513"/>
                                        </p:tgtEl>
                                        <p:attrNameLst>
                                          <p:attrName>style.visibility</p:attrName>
                                        </p:attrNameLst>
                                      </p:cBhvr>
                                      <p:to>
                                        <p:strVal val="visible"/>
                                      </p:to>
                                    </p:set>
                                    <p:anim calcmode="lin" valueType="num">
                                      <p:cBhvr additive="base">
                                        <p:cTn id="38" dur="536"/>
                                        <p:tgtEl>
                                          <p:spTgt spid="513"/>
                                        </p:tgtEl>
                                        <p:attrNameLst>
                                          <p:attrName>ppt_w</p:attrName>
                                        </p:attrNameLst>
                                      </p:cBhvr>
                                      <p:tavLst>
                                        <p:tav tm="0">
                                          <p:val>
                                            <p:strVal val="0"/>
                                          </p:val>
                                        </p:tav>
                                        <p:tav tm="100000">
                                          <p:val>
                                            <p:strVal val="#ppt_w"/>
                                          </p:val>
                                        </p:tav>
                                      </p:tavLst>
                                    </p:anim>
                                    <p:anim calcmode="lin" valueType="num">
                                      <p:cBhvr additive="base">
                                        <p:cTn id="39" dur="536"/>
                                        <p:tgtEl>
                                          <p:spTgt spid="513"/>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1550"/>
                                  </p:stCondLst>
                                  <p:childTnLst>
                                    <p:set>
                                      <p:cBhvr>
                                        <p:cTn id="41" dur="1" fill="hold">
                                          <p:stCondLst>
                                            <p:cond delay="0"/>
                                          </p:stCondLst>
                                        </p:cTn>
                                        <p:tgtEl>
                                          <p:spTgt spid="512"/>
                                        </p:tgtEl>
                                        <p:attrNameLst>
                                          <p:attrName>style.visibility</p:attrName>
                                        </p:attrNameLst>
                                      </p:cBhvr>
                                      <p:to>
                                        <p:strVal val="visible"/>
                                      </p:to>
                                    </p:set>
                                    <p:anim calcmode="lin" valueType="num">
                                      <p:cBhvr additive="base">
                                        <p:cTn id="42" dur="536"/>
                                        <p:tgtEl>
                                          <p:spTgt spid="512"/>
                                        </p:tgtEl>
                                        <p:attrNameLst>
                                          <p:attrName>ppt_w</p:attrName>
                                        </p:attrNameLst>
                                      </p:cBhvr>
                                      <p:tavLst>
                                        <p:tav tm="0">
                                          <p:val>
                                            <p:strVal val="0"/>
                                          </p:val>
                                        </p:tav>
                                        <p:tav tm="100000">
                                          <p:val>
                                            <p:strVal val="#ppt_w"/>
                                          </p:val>
                                        </p:tav>
                                      </p:tavLst>
                                    </p:anim>
                                    <p:anim calcmode="lin" valueType="num">
                                      <p:cBhvr additive="base">
                                        <p:cTn id="43" dur="536"/>
                                        <p:tgtEl>
                                          <p:spTgt spid="512"/>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1700"/>
                                  </p:stCondLst>
                                  <p:childTnLst>
                                    <p:set>
                                      <p:cBhvr>
                                        <p:cTn id="45" dur="1" fill="hold">
                                          <p:stCondLst>
                                            <p:cond delay="0"/>
                                          </p:stCondLst>
                                        </p:cTn>
                                        <p:tgtEl>
                                          <p:spTgt spid="511"/>
                                        </p:tgtEl>
                                        <p:attrNameLst>
                                          <p:attrName>style.visibility</p:attrName>
                                        </p:attrNameLst>
                                      </p:cBhvr>
                                      <p:to>
                                        <p:strVal val="visible"/>
                                      </p:to>
                                    </p:set>
                                    <p:anim calcmode="lin" valueType="num">
                                      <p:cBhvr additive="base">
                                        <p:cTn id="46" dur="536"/>
                                        <p:tgtEl>
                                          <p:spTgt spid="511"/>
                                        </p:tgtEl>
                                        <p:attrNameLst>
                                          <p:attrName>ppt_w</p:attrName>
                                        </p:attrNameLst>
                                      </p:cBhvr>
                                      <p:tavLst>
                                        <p:tav tm="0">
                                          <p:val>
                                            <p:strVal val="0"/>
                                          </p:val>
                                        </p:tav>
                                        <p:tav tm="100000">
                                          <p:val>
                                            <p:strVal val="#ppt_w"/>
                                          </p:val>
                                        </p:tav>
                                      </p:tavLst>
                                    </p:anim>
                                    <p:anim calcmode="lin" valueType="num">
                                      <p:cBhvr additive="base">
                                        <p:cTn id="47" dur="536"/>
                                        <p:tgtEl>
                                          <p:spTgt spid="511"/>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1850"/>
                                  </p:stCondLst>
                                  <p:childTnLst>
                                    <p:set>
                                      <p:cBhvr>
                                        <p:cTn id="49" dur="1" fill="hold">
                                          <p:stCondLst>
                                            <p:cond delay="0"/>
                                          </p:stCondLst>
                                        </p:cTn>
                                        <p:tgtEl>
                                          <p:spTgt spid="516"/>
                                        </p:tgtEl>
                                        <p:attrNameLst>
                                          <p:attrName>style.visibility</p:attrName>
                                        </p:attrNameLst>
                                      </p:cBhvr>
                                      <p:to>
                                        <p:strVal val="visible"/>
                                      </p:to>
                                    </p:set>
                                    <p:animEffect transition="in" filter="fade">
                                      <p:cBhvr>
                                        <p:cTn id="50" dur="75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7cb7db6b27_0_4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01579"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ANN</a:t>
            </a:r>
            <a:endParaRPr sz="4000" b="0" i="0" u="none" strike="noStrike" cap="none">
              <a:solidFill>
                <a:schemeClr val="dk2"/>
              </a:solidFill>
              <a:latin typeface="Microsoft Yahei"/>
              <a:ea typeface="Microsoft Yahei"/>
              <a:cs typeface="Microsoft Yahei"/>
              <a:sym typeface="Microsoft Yahei"/>
            </a:endParaRPr>
          </a:p>
        </p:txBody>
      </p:sp>
      <p:cxnSp>
        <p:nvCxnSpPr>
          <p:cNvPr id="526" name="Google Shape;526;g17cb7db6b27_0_4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03179" y="1042710"/>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2" name="Google Shape;475;g17c1caf5870_1_198">
            <a:extLst>
              <a:ext uri="{FF2B5EF4-FFF2-40B4-BE49-F238E27FC236}">
                <a16:creationId xmlns:a16="http://schemas.microsoft.com/office/drawing/2014/main" id="{E9DA60E1-516C-AFFD-E3D2-B9B544021FD8}"/>
              </a:ext>
            </a:extLst>
          </p:cNvPr>
          <p:cNvSpPr txBox="1"/>
          <p:nvPr/>
        </p:nvSpPr>
        <p:spPr>
          <a:xfrm>
            <a:off x="403179" y="1258790"/>
            <a:ext cx="2333400" cy="55307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dirty="0">
                <a:solidFill>
                  <a:srgbClr val="202124"/>
                </a:solidFill>
                <a:highlight>
                  <a:schemeClr val="lt1"/>
                </a:highlight>
              </a:rPr>
              <a:t>Non Local Block</a:t>
            </a:r>
            <a:endParaRPr sz="1800" b="1" i="1" dirty="0">
              <a:solidFill>
                <a:srgbClr val="202124"/>
              </a:solidFill>
              <a:highlight>
                <a:schemeClr val="lt1"/>
              </a:highlight>
            </a:endParaRPr>
          </a:p>
        </p:txBody>
      </p:sp>
      <p:pic>
        <p:nvPicPr>
          <p:cNvPr id="4" name="图片 3">
            <a:extLst>
              <a:ext uri="{FF2B5EF4-FFF2-40B4-BE49-F238E27FC236}">
                <a16:creationId xmlns:a16="http://schemas.microsoft.com/office/drawing/2014/main" id="{A09207EB-4009-B628-CC7A-97666CBBF18F}"/>
              </a:ext>
            </a:extLst>
          </p:cNvPr>
          <p:cNvPicPr>
            <a:picLocks noChangeAspect="1"/>
          </p:cNvPicPr>
          <p:nvPr/>
        </p:nvPicPr>
        <p:blipFill>
          <a:blip r:embed="rId3"/>
          <a:stretch>
            <a:fillRect/>
          </a:stretch>
        </p:blipFill>
        <p:spPr>
          <a:xfrm>
            <a:off x="120035" y="1862860"/>
            <a:ext cx="3778535" cy="4106533"/>
          </a:xfrm>
          <a:prstGeom prst="rect">
            <a:avLst/>
          </a:prstGeom>
        </p:spPr>
      </p:pic>
      <p:sp>
        <p:nvSpPr>
          <p:cNvPr id="6" name="文本框 5">
            <a:extLst>
              <a:ext uri="{FF2B5EF4-FFF2-40B4-BE49-F238E27FC236}">
                <a16:creationId xmlns:a16="http://schemas.microsoft.com/office/drawing/2014/main" id="{533E0904-F0A0-E417-A2BA-2749A427B6BF}"/>
              </a:ext>
            </a:extLst>
          </p:cNvPr>
          <p:cNvSpPr txBox="1"/>
          <p:nvPr/>
        </p:nvSpPr>
        <p:spPr>
          <a:xfrm>
            <a:off x="4586189" y="2775372"/>
            <a:ext cx="6094948" cy="1384995"/>
          </a:xfrm>
          <a:prstGeom prst="rect">
            <a:avLst/>
          </a:prstGeom>
          <a:noFill/>
        </p:spPr>
        <p:txBody>
          <a:bodyPr wrap="square">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altLang="zh-CN" sz="1400" dirty="0">
                <a:solidFill>
                  <a:srgbClr val="212121"/>
                </a:solidFill>
                <a:highlight>
                  <a:srgbClr val="FFFFFF"/>
                </a:highlight>
              </a:rPr>
              <a:t>The idea of non-loca</a:t>
            </a:r>
            <a:r>
              <a:rPr lang="en-US" altLang="zh-CN" dirty="0">
                <a:solidFill>
                  <a:srgbClr val="212121"/>
                </a:solidFill>
                <a:highlight>
                  <a:srgbClr val="FFFFFF"/>
                </a:highlight>
              </a:rPr>
              <a:t>l block </a:t>
            </a:r>
            <a:r>
              <a:rPr lang="en-US" altLang="zh-CN" sz="1400" dirty="0">
                <a:solidFill>
                  <a:srgbClr val="212121"/>
                </a:solidFill>
                <a:highlight>
                  <a:srgbClr val="FFFFFF"/>
                </a:highlight>
              </a:rPr>
              <a:t>is that the output of each position of a given tensor is the weighted of all the other position of the previous tensor. In this way, the output tensor captures the non-local information.</a:t>
            </a:r>
          </a:p>
          <a:p>
            <a:pPr marL="457200" marR="0" lvl="0" indent="-323850" algn="l" rtl="0">
              <a:lnSpc>
                <a:spcPct val="100000"/>
              </a:lnSpc>
              <a:spcBef>
                <a:spcPts val="0"/>
              </a:spcBef>
              <a:spcAft>
                <a:spcPts val="0"/>
              </a:spcAft>
              <a:buClr>
                <a:srgbClr val="212121"/>
              </a:buClr>
              <a:buSzPts val="1500"/>
              <a:buFont typeface="Arial"/>
              <a:buChar char="●"/>
            </a:pPr>
            <a:r>
              <a:rPr lang="en-US" altLang="zh-CN" sz="1400" dirty="0">
                <a:solidFill>
                  <a:srgbClr val="212121"/>
                </a:solidFill>
                <a:highlight>
                  <a:srgbClr val="FFFFFF"/>
                </a:highlight>
              </a:rPr>
              <a:t>Using resnet-18, we plugged in this non-local block after each residual</a:t>
            </a:r>
            <a:r>
              <a:rPr lang="en-US" altLang="zh-CN" dirty="0">
                <a:solidFill>
                  <a:srgbClr val="212121"/>
                </a:solidFill>
                <a:highlight>
                  <a:srgbClr val="FFFFFF"/>
                </a:highlight>
              </a:rPr>
              <a:t> stage to enhance feature extraction.</a:t>
            </a:r>
            <a:endParaRPr lang="en-US" altLang="zh-CN" sz="1400" dirty="0">
              <a:solidFill>
                <a:srgbClr val="212121"/>
              </a:solidFill>
              <a:highlight>
                <a:srgbClr val="FFFFFF"/>
              </a:highlight>
            </a:endParaRPr>
          </a:p>
        </p:txBody>
      </p:sp>
      <p:sp>
        <p:nvSpPr>
          <p:cNvPr id="3"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19C056B8-0E6A-1E59-B24B-BD66AEEB9AE9}"/>
              </a:ext>
            </a:extLst>
          </p:cNvPr>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5"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B8E581B-6F45-4703-B4AC-94C7019192AC}"/>
              </a:ext>
            </a:extLst>
          </p:cNvPr>
          <p:cNvGrpSpPr/>
          <p:nvPr/>
        </p:nvGrpSpPr>
        <p:grpSpPr>
          <a:xfrm>
            <a:off x="7881095" y="214913"/>
            <a:ext cx="342189" cy="119400"/>
            <a:chOff x="2688281" y="6057516"/>
            <a:chExt cx="342189" cy="119400"/>
          </a:xfrm>
        </p:grpSpPr>
        <p:sp>
          <p:nvSpPr>
            <p:cNvPr id="7" name="Google Shape;489;g17c1caf5870_1_229">
              <a:extLst>
                <a:ext uri="{FF2B5EF4-FFF2-40B4-BE49-F238E27FC236}">
                  <a16:creationId xmlns:a16="http://schemas.microsoft.com/office/drawing/2014/main" id="{0FCAA508-8370-EF21-05FB-369905DC687A}"/>
                </a:ext>
              </a:extLst>
            </p:cNvPr>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8" name="Google Shape;490;g17c1caf5870_1_229">
              <a:extLst>
                <a:ext uri="{FF2B5EF4-FFF2-40B4-BE49-F238E27FC236}">
                  <a16:creationId xmlns:a16="http://schemas.microsoft.com/office/drawing/2014/main" id="{5CEF5299-2FC8-6A5B-724C-282ED6724069}"/>
                </a:ext>
              </a:extLst>
            </p:cNvPr>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9" name="Google Shape;491;g17c1caf5870_1_229">
              <a:extLst>
                <a:ext uri="{FF2B5EF4-FFF2-40B4-BE49-F238E27FC236}">
                  <a16:creationId xmlns:a16="http://schemas.microsoft.com/office/drawing/2014/main" id="{A2A0C7D6-4AC3-D8DF-0F6D-D27FCDFCFF92}"/>
                </a:ext>
              </a:extLst>
            </p:cNvPr>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10"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64D93DB4-9E96-765C-0C7E-6C0A3B1959CD}"/>
              </a:ext>
            </a:extLst>
          </p:cNvPr>
          <p:cNvGrpSpPr/>
          <p:nvPr/>
        </p:nvGrpSpPr>
        <p:grpSpPr>
          <a:xfrm>
            <a:off x="7398986" y="274637"/>
            <a:ext cx="1306146" cy="0"/>
            <a:chOff x="2206172" y="6117240"/>
            <a:chExt cx="1306146" cy="0"/>
          </a:xfrm>
        </p:grpSpPr>
        <p:cxnSp>
          <p:nvCxnSpPr>
            <p:cNvPr id="11" name="Google Shape;493;g17c1caf5870_1_229">
              <a:extLst>
                <a:ext uri="{FF2B5EF4-FFF2-40B4-BE49-F238E27FC236}">
                  <a16:creationId xmlns:a16="http://schemas.microsoft.com/office/drawing/2014/main" id="{1D8DF220-297E-23C3-FFD8-B03E8A2CF862}"/>
                </a:ext>
              </a:extLst>
            </p:cNvPr>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2" name="Google Shape;494;g17c1caf5870_1_229">
              <a:extLst>
                <a:ext uri="{FF2B5EF4-FFF2-40B4-BE49-F238E27FC236}">
                  <a16:creationId xmlns:a16="http://schemas.microsoft.com/office/drawing/2014/main" id="{F0E230D9-9A31-9923-5313-858E956DF012}"/>
                </a:ext>
              </a:extLst>
            </p:cNvPr>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
        <p:nvSpPr>
          <p:cNvPr id="13"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E402F575-56CD-9BBA-D053-10A96059CEBC}"/>
              </a:ext>
            </a:extLst>
          </p:cNvPr>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4"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4ADA3B92-C97C-B721-682B-613C327BBD2A}"/>
              </a:ext>
            </a:extLst>
          </p:cNvPr>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27BF2BD0-B96B-483F-08C4-302514E37941}"/>
              </a:ext>
            </a:extLst>
          </p:cNvPr>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6"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0721F6E8-0A58-064D-EE38-7C45C11CE6FA}"/>
              </a:ext>
            </a:extLst>
          </p:cNvPr>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750"/>
                                        <p:tgtEl>
                                          <p:spTgt spid="525"/>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526"/>
                                        </p:tgtEl>
                                        <p:attrNameLst>
                                          <p:attrName>style.visibility</p:attrName>
                                        </p:attrNameLst>
                                      </p:cBhvr>
                                      <p:to>
                                        <p:strVal val="visible"/>
                                      </p:to>
                                    </p:set>
                                    <p:animEffect transition="in" filter="fade">
                                      <p:cBhvr>
                                        <p:cTn id="11" dur="750"/>
                                        <p:tgtEl>
                                          <p:spTgt spid="526"/>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750"/>
                                        <p:tgtEl>
                                          <p:spTgt spid="3"/>
                                        </p:tgtEl>
                                      </p:cBhvr>
                                    </p:animEffect>
                                  </p:childTnLst>
                                </p:cTn>
                              </p:par>
                            </p:childTnLst>
                          </p:cTn>
                        </p:par>
                        <p:par>
                          <p:cTn id="15" fill="hold">
                            <p:stCondLst>
                              <p:cond delay="2250"/>
                            </p:stCondLst>
                            <p:childTnLst>
                              <p:par>
                                <p:cTn id="16" presetID="10" presetClass="entr" presetSubtype="0" fill="hold" nodeType="afterEffect">
                                  <p:stCondLst>
                                    <p:cond delay="75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childTnLst>
                          </p:cTn>
                        </p:par>
                        <p:par>
                          <p:cTn id="19" fill="hold">
                            <p:stCondLst>
                              <p:cond delay="3750"/>
                            </p:stCondLst>
                            <p:childTnLst>
                              <p:par>
                                <p:cTn id="20" presetID="23" presetClass="entr" presetSubtype="16" fill="hold" nodeType="afterEffect">
                                  <p:stCondLst>
                                    <p:cond delay="14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893"/>
                                        <p:tgtEl>
                                          <p:spTgt spid="14"/>
                                        </p:tgtEl>
                                        <p:attrNameLst>
                                          <p:attrName>ppt_w</p:attrName>
                                        </p:attrNameLst>
                                      </p:cBhvr>
                                      <p:tavLst>
                                        <p:tav tm="0">
                                          <p:val>
                                            <p:strVal val="0"/>
                                          </p:val>
                                        </p:tav>
                                        <p:tav tm="100000">
                                          <p:val>
                                            <p:strVal val="#ppt_w"/>
                                          </p:val>
                                        </p:tav>
                                      </p:tavLst>
                                    </p:anim>
                                    <p:anim calcmode="lin" valueType="num">
                                      <p:cBhvr additive="base">
                                        <p:cTn id="23" dur="893"/>
                                        <p:tgtEl>
                                          <p:spTgt spid="14"/>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155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893"/>
                                        <p:tgtEl>
                                          <p:spTgt spid="13"/>
                                        </p:tgtEl>
                                        <p:attrNameLst>
                                          <p:attrName>ppt_w</p:attrName>
                                        </p:attrNameLst>
                                      </p:cBhvr>
                                      <p:tavLst>
                                        <p:tav tm="0">
                                          <p:val>
                                            <p:strVal val="0"/>
                                          </p:val>
                                        </p:tav>
                                        <p:tav tm="100000">
                                          <p:val>
                                            <p:strVal val="#ppt_w"/>
                                          </p:val>
                                        </p:tav>
                                      </p:tavLst>
                                    </p:anim>
                                    <p:anim calcmode="lin" valueType="num">
                                      <p:cBhvr additive="base">
                                        <p:cTn id="27" dur="893"/>
                                        <p:tgtEl>
                                          <p:spTgt spid="13"/>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7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893"/>
                                        <p:tgtEl>
                                          <p:spTgt spid="15"/>
                                        </p:tgtEl>
                                        <p:attrNameLst>
                                          <p:attrName>ppt_w</p:attrName>
                                        </p:attrNameLst>
                                      </p:cBhvr>
                                      <p:tavLst>
                                        <p:tav tm="0">
                                          <p:val>
                                            <p:strVal val="0"/>
                                          </p:val>
                                        </p:tav>
                                        <p:tav tm="100000">
                                          <p:val>
                                            <p:strVal val="#ppt_w"/>
                                          </p:val>
                                        </p:tav>
                                      </p:tavLst>
                                    </p:anim>
                                    <p:anim calcmode="lin" valueType="num">
                                      <p:cBhvr additive="base">
                                        <p:cTn id="31" dur="893"/>
                                        <p:tgtEl>
                                          <p:spTgt spid="15"/>
                                        </p:tgtEl>
                                        <p:attrNameLst>
                                          <p:attrName>ppt_h</p:attrName>
                                        </p:attrNameLst>
                                      </p:cBhvr>
                                      <p:tavLst>
                                        <p:tav tm="0">
                                          <p:val>
                                            <p:strVal val="0"/>
                                          </p:val>
                                        </p:tav>
                                        <p:tav tm="100000">
                                          <p:val>
                                            <p:strVal val="#ppt_h"/>
                                          </p:val>
                                        </p:tav>
                                      </p:tavLst>
                                    </p:anim>
                                  </p:childTnLst>
                                </p:cTn>
                              </p:par>
                              <p:par>
                                <p:cTn id="32" presetID="10" presetClass="entr" presetSubtype="0" fill="hold" nodeType="withEffect">
                                  <p:stCondLst>
                                    <p:cond delay="125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5;g17c1caf5870_1_198">
            <a:extLst>
              <a:ext uri="{FF2B5EF4-FFF2-40B4-BE49-F238E27FC236}">
                <a16:creationId xmlns:a16="http://schemas.microsoft.com/office/drawing/2014/main" id="{9C27FC60-D296-1369-00C2-B79F32CF8307}"/>
              </a:ext>
            </a:extLst>
          </p:cNvPr>
          <p:cNvSpPr txBox="1"/>
          <p:nvPr/>
        </p:nvSpPr>
        <p:spPr>
          <a:xfrm>
            <a:off x="508689" y="384534"/>
            <a:ext cx="2920192" cy="55307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dirty="0">
                <a:solidFill>
                  <a:srgbClr val="202124"/>
                </a:solidFill>
                <a:highlight>
                  <a:schemeClr val="lt1"/>
                </a:highlight>
              </a:rPr>
              <a:t>Vision Transformers</a:t>
            </a:r>
            <a:endParaRPr sz="1800" b="1" i="1" dirty="0">
              <a:solidFill>
                <a:srgbClr val="202124"/>
              </a:solidFill>
              <a:highlight>
                <a:schemeClr val="lt1"/>
              </a:highlight>
            </a:endParaRPr>
          </a:p>
        </p:txBody>
      </p:sp>
      <p:pic>
        <p:nvPicPr>
          <p:cNvPr id="4" name="图片 3">
            <a:extLst>
              <a:ext uri="{FF2B5EF4-FFF2-40B4-BE49-F238E27FC236}">
                <a16:creationId xmlns:a16="http://schemas.microsoft.com/office/drawing/2014/main" id="{E7D7CB94-F573-368C-6B08-D9D361F112B1}"/>
              </a:ext>
            </a:extLst>
          </p:cNvPr>
          <p:cNvPicPr>
            <a:picLocks noChangeAspect="1"/>
          </p:cNvPicPr>
          <p:nvPr/>
        </p:nvPicPr>
        <p:blipFill>
          <a:blip r:embed="rId2"/>
          <a:stretch>
            <a:fillRect/>
          </a:stretch>
        </p:blipFill>
        <p:spPr>
          <a:xfrm>
            <a:off x="2164277" y="1007909"/>
            <a:ext cx="7258050" cy="3971925"/>
          </a:xfrm>
          <a:prstGeom prst="rect">
            <a:avLst/>
          </a:prstGeom>
        </p:spPr>
      </p:pic>
      <p:sp>
        <p:nvSpPr>
          <p:cNvPr id="5" name="文本框 4">
            <a:extLst>
              <a:ext uri="{FF2B5EF4-FFF2-40B4-BE49-F238E27FC236}">
                <a16:creationId xmlns:a16="http://schemas.microsoft.com/office/drawing/2014/main" id="{E4F7CDD1-ACD3-8E30-C90B-AD72A51F312E}"/>
              </a:ext>
            </a:extLst>
          </p:cNvPr>
          <p:cNvSpPr txBox="1"/>
          <p:nvPr/>
        </p:nvSpPr>
        <p:spPr>
          <a:xfrm>
            <a:off x="2656490" y="5050139"/>
            <a:ext cx="6094948" cy="1384995"/>
          </a:xfrm>
          <a:prstGeom prst="rect">
            <a:avLst/>
          </a:prstGeom>
          <a:noFill/>
        </p:spPr>
        <p:txBody>
          <a:bodyPr wrap="square">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altLang="zh-CN" dirty="0" err="1">
                <a:solidFill>
                  <a:srgbClr val="212121"/>
                </a:solidFill>
                <a:highlight>
                  <a:srgbClr val="FFFFFF"/>
                </a:highlight>
              </a:rPr>
              <a:t>ViT</a:t>
            </a:r>
            <a:r>
              <a:rPr lang="en-US" altLang="zh-CN" dirty="0">
                <a:solidFill>
                  <a:srgbClr val="212121"/>
                </a:solidFill>
                <a:highlight>
                  <a:srgbClr val="FFFFFF"/>
                </a:highlight>
              </a:rPr>
              <a:t> is the state-of-the-art technique in Computer Vision. It </a:t>
            </a:r>
            <a:r>
              <a:rPr lang="en-US" altLang="zh-CN" dirty="0" err="1">
                <a:solidFill>
                  <a:srgbClr val="212121"/>
                </a:solidFill>
                <a:highlight>
                  <a:srgbClr val="FFFFFF"/>
                </a:highlight>
              </a:rPr>
              <a:t>firist</a:t>
            </a:r>
            <a:r>
              <a:rPr lang="en-US" altLang="zh-CN" dirty="0">
                <a:solidFill>
                  <a:srgbClr val="212121"/>
                </a:solidFill>
                <a:highlight>
                  <a:srgbClr val="FFFFFF"/>
                </a:highlight>
              </a:rPr>
              <a:t> splits the input image into different patches, and then use transformer layers to capture the different global correlation of different patches of the input feature map.</a:t>
            </a:r>
          </a:p>
          <a:p>
            <a:pPr marL="457200" marR="0" lvl="0" indent="-323850" algn="l" rtl="0">
              <a:lnSpc>
                <a:spcPct val="100000"/>
              </a:lnSpc>
              <a:spcBef>
                <a:spcPts val="0"/>
              </a:spcBef>
              <a:spcAft>
                <a:spcPts val="0"/>
              </a:spcAft>
              <a:buClr>
                <a:srgbClr val="212121"/>
              </a:buClr>
              <a:buSzPts val="1500"/>
              <a:buFont typeface="Arial"/>
              <a:buChar char="●"/>
            </a:pPr>
            <a:r>
              <a:rPr lang="en-US" altLang="zh-CN" dirty="0">
                <a:solidFill>
                  <a:srgbClr val="212121"/>
                </a:solidFill>
                <a:highlight>
                  <a:srgbClr val="FFFFFF"/>
                </a:highlight>
              </a:rPr>
              <a:t>Besides, it uses multi-head self attention to further improve the performance.</a:t>
            </a:r>
            <a:endParaRPr lang="en-US" altLang="zh-CN" sz="1400" dirty="0">
              <a:solidFill>
                <a:srgbClr val="212121"/>
              </a:solidFill>
              <a:highlight>
                <a:srgbClr val="FFFFFF"/>
              </a:highlight>
            </a:endParaRPr>
          </a:p>
        </p:txBody>
      </p:sp>
      <p:sp>
        <p:nvSpPr>
          <p:cNvPr id="3" name="Google Shape;495;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84F109E8-896A-2601-14BC-574462A1D90B}"/>
              </a:ext>
            </a:extLst>
          </p:cNvPr>
          <p:cNvSpPr/>
          <p:nvPr/>
        </p:nvSpPr>
        <p:spPr>
          <a:xfrm rot="5400000">
            <a:off x="11314650" y="5896410"/>
            <a:ext cx="102000" cy="102000"/>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 name="Google Shape;496;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0BF49C51-3680-C0A5-FC8A-B450573CD2AC}"/>
              </a:ext>
            </a:extLst>
          </p:cNvPr>
          <p:cNvSpPr/>
          <p:nvPr/>
        </p:nvSpPr>
        <p:spPr>
          <a:xfrm rot="5400000">
            <a:off x="11314650" y="6093043"/>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 name="Google Shape;49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AB7A45BD-D5E1-464F-2822-76559FED34E6}"/>
              </a:ext>
            </a:extLst>
          </p:cNvPr>
          <p:cNvSpPr/>
          <p:nvPr/>
        </p:nvSpPr>
        <p:spPr>
          <a:xfrm rot="5400000">
            <a:off x="11314650" y="628967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8" name="Google Shape;49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B0949492-802B-B58F-2351-9A7AED955D03}"/>
              </a:ext>
            </a:extLst>
          </p:cNvPr>
          <p:cNvCxnSpPr/>
          <p:nvPr/>
        </p:nvCxnSpPr>
        <p:spPr>
          <a:xfrm>
            <a:off x="11365633" y="5301546"/>
            <a:ext cx="0" cy="376200"/>
          </a:xfrm>
          <a:prstGeom prst="straightConnector1">
            <a:avLst/>
          </a:prstGeom>
          <a:noFill/>
          <a:ln w="19050" cap="flat" cmpd="sng">
            <a:solidFill>
              <a:srgbClr val="D8D8D8"/>
            </a:solidFill>
            <a:prstDash val="solid"/>
            <a:miter lim="800000"/>
            <a:headEnd type="none" w="sm" len="sm"/>
            <a:tailEnd type="none" w="sm" len="sm"/>
          </a:ln>
        </p:spPr>
      </p:cxnSp>
      <p:sp>
        <p:nvSpPr>
          <p:cNvPr id="9" name="Google Shape;487;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773D8C76-A450-5A50-B3E7-5C4C67B5DCDA}"/>
              </a:ext>
            </a:extLst>
          </p:cNvPr>
          <p:cNvSpPr/>
          <p:nvPr/>
        </p:nvSpPr>
        <p:spPr>
          <a:xfrm>
            <a:off x="6376752" y="0"/>
            <a:ext cx="3350700" cy="549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10" name="Google Shape;488;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231DEF41-8500-44F2-8C98-281D251B7510}"/>
              </a:ext>
            </a:extLst>
          </p:cNvPr>
          <p:cNvGrpSpPr/>
          <p:nvPr/>
        </p:nvGrpSpPr>
        <p:grpSpPr>
          <a:xfrm>
            <a:off x="7881095" y="214913"/>
            <a:ext cx="342189" cy="119400"/>
            <a:chOff x="2688281" y="6057516"/>
            <a:chExt cx="342189" cy="119400"/>
          </a:xfrm>
        </p:grpSpPr>
        <p:sp>
          <p:nvSpPr>
            <p:cNvPr id="11" name="Google Shape;489;g17c1caf5870_1_229">
              <a:extLst>
                <a:ext uri="{FF2B5EF4-FFF2-40B4-BE49-F238E27FC236}">
                  <a16:creationId xmlns:a16="http://schemas.microsoft.com/office/drawing/2014/main" id="{0F6A6C13-60DB-DDB7-53B4-6624EE512A78}"/>
                </a:ext>
              </a:extLst>
            </p:cNvPr>
            <p:cNvSpPr/>
            <p:nvPr/>
          </p:nvSpPr>
          <p:spPr>
            <a:xfrm>
              <a:off x="2799591" y="6057516"/>
              <a:ext cx="119400" cy="119400"/>
            </a:xfrm>
            <a:prstGeom prst="ellipse">
              <a:avLst/>
            </a:prstGeom>
            <a:no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2" name="Google Shape;490;g17c1caf5870_1_229">
              <a:extLst>
                <a:ext uri="{FF2B5EF4-FFF2-40B4-BE49-F238E27FC236}">
                  <a16:creationId xmlns:a16="http://schemas.microsoft.com/office/drawing/2014/main" id="{BF6B67E2-FF1F-9AB6-7073-A74217071144}"/>
                </a:ext>
              </a:extLst>
            </p:cNvPr>
            <p:cNvCxnSpPr/>
            <p:nvPr/>
          </p:nvCxnSpPr>
          <p:spPr>
            <a:xfrm flipH="1">
              <a:off x="2688281"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3" name="Google Shape;491;g17c1caf5870_1_229">
              <a:extLst>
                <a:ext uri="{FF2B5EF4-FFF2-40B4-BE49-F238E27FC236}">
                  <a16:creationId xmlns:a16="http://schemas.microsoft.com/office/drawing/2014/main" id="{7C5343C6-A2D9-6616-71B8-D5862FB492F3}"/>
                </a:ext>
              </a:extLst>
            </p:cNvPr>
            <p:cNvCxnSpPr/>
            <p:nvPr/>
          </p:nvCxnSpPr>
          <p:spPr>
            <a:xfrm flipH="1">
              <a:off x="3007970" y="6087378"/>
              <a:ext cx="22500" cy="59700"/>
            </a:xfrm>
            <a:prstGeom prst="straightConnector1">
              <a:avLst/>
            </a:prstGeom>
            <a:noFill/>
            <a:ln w="19050" cap="flat" cmpd="sng">
              <a:solidFill>
                <a:schemeClr val="lt1">
                  <a:alpha val="33330"/>
                </a:schemeClr>
              </a:solidFill>
              <a:prstDash val="solid"/>
              <a:miter lim="800000"/>
              <a:headEnd type="none" w="sm" len="sm"/>
              <a:tailEnd type="none" w="sm" len="sm"/>
            </a:ln>
          </p:spPr>
        </p:cxnSp>
      </p:grpSp>
      <p:grpSp>
        <p:nvGrpSpPr>
          <p:cNvPr id="14" name="Google Shape;492;g17c1caf5870_1_22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8087F783-57CE-4793-70A9-A15FE9F7F1EE}"/>
              </a:ext>
            </a:extLst>
          </p:cNvPr>
          <p:cNvGrpSpPr/>
          <p:nvPr/>
        </p:nvGrpSpPr>
        <p:grpSpPr>
          <a:xfrm>
            <a:off x="7398986" y="274637"/>
            <a:ext cx="1306146" cy="0"/>
            <a:chOff x="2206172" y="6117240"/>
            <a:chExt cx="1306146" cy="0"/>
          </a:xfrm>
        </p:grpSpPr>
        <p:cxnSp>
          <p:nvCxnSpPr>
            <p:cNvPr id="15" name="Google Shape;493;g17c1caf5870_1_229">
              <a:extLst>
                <a:ext uri="{FF2B5EF4-FFF2-40B4-BE49-F238E27FC236}">
                  <a16:creationId xmlns:a16="http://schemas.microsoft.com/office/drawing/2014/main" id="{5CC95385-DB13-DD97-94DE-9122F90D18F7}"/>
                </a:ext>
              </a:extLst>
            </p:cNvPr>
            <p:cNvCxnSpPr/>
            <p:nvPr/>
          </p:nvCxnSpPr>
          <p:spPr>
            <a:xfrm>
              <a:off x="3172718"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cxnSp>
          <p:nvCxnSpPr>
            <p:cNvPr id="16" name="Google Shape;494;g17c1caf5870_1_229">
              <a:extLst>
                <a:ext uri="{FF2B5EF4-FFF2-40B4-BE49-F238E27FC236}">
                  <a16:creationId xmlns:a16="http://schemas.microsoft.com/office/drawing/2014/main" id="{111F92F4-7900-103B-37B1-4F5C149B3728}"/>
                </a:ext>
              </a:extLst>
            </p:cNvPr>
            <p:cNvCxnSpPr/>
            <p:nvPr/>
          </p:nvCxnSpPr>
          <p:spPr>
            <a:xfrm>
              <a:off x="2206172" y="6117240"/>
              <a:ext cx="339600" cy="0"/>
            </a:xfrm>
            <a:prstGeom prst="straightConnector1">
              <a:avLst/>
            </a:prstGeom>
            <a:noFill/>
            <a:ln w="19050" cap="flat" cmpd="sng">
              <a:solidFill>
                <a:schemeClr val="lt1">
                  <a:alpha val="33330"/>
                </a:schemeClr>
              </a:solidFill>
              <a:prstDash val="solid"/>
              <a:miter lim="800000"/>
              <a:headEnd type="none" w="sm" len="sm"/>
              <a:tailEnd type="none" w="sm" len="sm"/>
            </a:ln>
          </p:spPr>
        </p:cxnSp>
      </p:grpSp>
    </p:spTree>
    <p:extLst>
      <p:ext uri="{BB962C8B-B14F-4D97-AF65-F5344CB8AC3E}">
        <p14:creationId xmlns:p14="http://schemas.microsoft.com/office/powerpoint/2010/main" val="330632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14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93"/>
                                        <p:tgtEl>
                                          <p:spTgt spid="6"/>
                                        </p:tgtEl>
                                        <p:attrNameLst>
                                          <p:attrName>ppt_w</p:attrName>
                                        </p:attrNameLst>
                                      </p:cBhvr>
                                      <p:tavLst>
                                        <p:tav tm="0">
                                          <p:val>
                                            <p:strVal val="0"/>
                                          </p:val>
                                        </p:tav>
                                        <p:tav tm="100000">
                                          <p:val>
                                            <p:strVal val="#ppt_w"/>
                                          </p:val>
                                        </p:tav>
                                      </p:tavLst>
                                    </p:anim>
                                    <p:anim calcmode="lin" valueType="num">
                                      <p:cBhvr additive="base">
                                        <p:cTn id="8" dur="893"/>
                                        <p:tgtEl>
                                          <p:spTgt spid="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5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893"/>
                                        <p:tgtEl>
                                          <p:spTgt spid="3"/>
                                        </p:tgtEl>
                                        <p:attrNameLst>
                                          <p:attrName>ppt_w</p:attrName>
                                        </p:attrNameLst>
                                      </p:cBhvr>
                                      <p:tavLst>
                                        <p:tav tm="0">
                                          <p:val>
                                            <p:strVal val="0"/>
                                          </p:val>
                                        </p:tav>
                                        <p:tav tm="100000">
                                          <p:val>
                                            <p:strVal val="#ppt_w"/>
                                          </p:val>
                                        </p:tav>
                                      </p:tavLst>
                                    </p:anim>
                                    <p:anim calcmode="lin" valueType="num">
                                      <p:cBhvr additive="base">
                                        <p:cTn id="12" dur="893"/>
                                        <p:tgtEl>
                                          <p:spTgt spid="3"/>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1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93"/>
                                        <p:tgtEl>
                                          <p:spTgt spid="7"/>
                                        </p:tgtEl>
                                        <p:attrNameLst>
                                          <p:attrName>ppt_w</p:attrName>
                                        </p:attrNameLst>
                                      </p:cBhvr>
                                      <p:tavLst>
                                        <p:tav tm="0">
                                          <p:val>
                                            <p:strVal val="0"/>
                                          </p:val>
                                        </p:tav>
                                        <p:tav tm="100000">
                                          <p:val>
                                            <p:strVal val="#ppt_w"/>
                                          </p:val>
                                        </p:tav>
                                      </p:tavLst>
                                    </p:anim>
                                    <p:anim calcmode="lin" valueType="num">
                                      <p:cBhvr additive="base">
                                        <p:cTn id="16" dur="893"/>
                                        <p:tgtEl>
                                          <p:spTgt spid="7"/>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12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childTnLst>
                          </p:cTn>
                        </p:par>
                        <p:par>
                          <p:cTn id="23" fill="hold">
                            <p:stCondLst>
                              <p:cond delay="2593"/>
                            </p:stCondLst>
                            <p:childTnLst>
                              <p:par>
                                <p:cTn id="24" presetID="10" presetClass="entr" presetSubtype="0" fill="hold" nodeType="after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Visualization</a:t>
            </a:r>
            <a:endParaRPr sz="5400" b="0" i="0" u="none" strike="noStrike" cap="none">
              <a:solidFill>
                <a:schemeClr val="dk2"/>
              </a:solidFill>
              <a:latin typeface="Microsoft Yahei"/>
              <a:ea typeface="Microsoft Yahei"/>
              <a:cs typeface="Microsoft Yahei"/>
              <a:sym typeface="Microsoft Yahei"/>
            </a:endParaRPr>
          </a:p>
        </p:txBody>
      </p:sp>
      <p:sp>
        <p:nvSpPr>
          <p:cNvPr id="536" name="Google Shape;536;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a:t>
            </a:r>
            <a:r>
              <a:rPr lang="en-US" sz="5400">
                <a:solidFill>
                  <a:schemeClr val="dk2"/>
                </a:solidFill>
                <a:latin typeface="Microsoft Yahei"/>
                <a:ea typeface="Microsoft Yahei"/>
                <a:cs typeface="Microsoft Yahei"/>
                <a:sym typeface="Microsoft Yahei"/>
              </a:rPr>
              <a:t>6</a:t>
            </a:r>
            <a:endParaRPr sz="5400" b="0" i="0" u="none" strike="noStrike" cap="none">
              <a:solidFill>
                <a:schemeClr val="dk2"/>
              </a:solidFill>
              <a:latin typeface="Microsoft Yahei"/>
              <a:ea typeface="Microsoft Yahei"/>
              <a:cs typeface="Microsoft Yahei"/>
              <a:sym typeface="Microsoft Yahei"/>
            </a:endParaRPr>
          </a:p>
        </p:txBody>
      </p:sp>
      <p:cxnSp>
        <p:nvCxnSpPr>
          <p:cNvPr id="537" name="Google Shape;537;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538" name="Google Shape;538;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39" name="Google Shape;539;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0" name="Google Shape;540;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1" name="Google Shape;541;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2" name="Google Shape;542;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3" name="Google Shape;543;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4" name="Google Shape;544;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45" name="Google Shape;545;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546" name="Google Shape;546;g1745f6b6926_1_6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547" name="Google Shape;547;g1745f6b6926_1_61"/>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48" name="Google Shape;548;g1745f6b6926_1_61"/>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49" name="Google Shape;549;g1745f6b6926_1_61"/>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750"/>
                                        <p:tgtEl>
                                          <p:spTgt spid="537"/>
                                        </p:tgtEl>
                                      </p:cBhvr>
                                    </p:animEffect>
                                  </p:childTnLst>
                                </p:cTn>
                              </p:par>
                              <p:par>
                                <p:cTn id="8" presetID="10" presetClass="entr" presetSubtype="0" fill="hold" nodeType="withEffect">
                                  <p:stCondLst>
                                    <p:cond delay="750"/>
                                  </p:stCondLst>
                                  <p:childTnLst>
                                    <p:set>
                                      <p:cBhvr>
                                        <p:cTn id="9" dur="1" fill="hold">
                                          <p:stCondLst>
                                            <p:cond delay="0"/>
                                          </p:stCondLst>
                                        </p:cTn>
                                        <p:tgtEl>
                                          <p:spTgt spid="539"/>
                                        </p:tgtEl>
                                        <p:attrNameLst>
                                          <p:attrName>style.visibility</p:attrName>
                                        </p:attrNameLst>
                                      </p:cBhvr>
                                      <p:to>
                                        <p:strVal val="visible"/>
                                      </p:to>
                                    </p:set>
                                    <p:animEffect transition="in" filter="fade">
                                      <p:cBhvr>
                                        <p:cTn id="10" dur="750"/>
                                        <p:tgtEl>
                                          <p:spTgt spid="539"/>
                                        </p:tgtEl>
                                      </p:cBhvr>
                                    </p:animEffect>
                                  </p:childTnLst>
                                </p:cTn>
                              </p:par>
                            </p:childTnLst>
                          </p:cTn>
                        </p:par>
                        <p:par>
                          <p:cTn id="11" fill="hold">
                            <p:stCondLst>
                              <p:cond delay="750"/>
                            </p:stCondLst>
                            <p:childTnLst>
                              <p:par>
                                <p:cTn id="12" presetID="23" presetClass="entr" presetSubtype="16" fill="hold" nodeType="afterEffect">
                                  <p:stCondLst>
                                    <p:cond delay="1250"/>
                                  </p:stCondLst>
                                  <p:childTnLst>
                                    <p:set>
                                      <p:cBhvr>
                                        <p:cTn id="13" dur="1" fill="hold">
                                          <p:stCondLst>
                                            <p:cond delay="0"/>
                                          </p:stCondLst>
                                        </p:cTn>
                                        <p:tgtEl>
                                          <p:spTgt spid="544"/>
                                        </p:tgtEl>
                                        <p:attrNameLst>
                                          <p:attrName>style.visibility</p:attrName>
                                        </p:attrNameLst>
                                      </p:cBhvr>
                                      <p:to>
                                        <p:strVal val="visible"/>
                                      </p:to>
                                    </p:set>
                                    <p:anim calcmode="lin" valueType="num">
                                      <p:cBhvr additive="base">
                                        <p:cTn id="14" dur="536"/>
                                        <p:tgtEl>
                                          <p:spTgt spid="544"/>
                                        </p:tgtEl>
                                        <p:attrNameLst>
                                          <p:attrName>ppt_w</p:attrName>
                                        </p:attrNameLst>
                                      </p:cBhvr>
                                      <p:tavLst>
                                        <p:tav tm="0">
                                          <p:val>
                                            <p:strVal val="0"/>
                                          </p:val>
                                        </p:tav>
                                        <p:tav tm="100000">
                                          <p:val>
                                            <p:strVal val="#ppt_w"/>
                                          </p:val>
                                        </p:tav>
                                      </p:tavLst>
                                    </p:anim>
                                    <p:anim calcmode="lin" valueType="num">
                                      <p:cBhvr additive="base">
                                        <p:cTn id="15" dur="536"/>
                                        <p:tgtEl>
                                          <p:spTgt spid="544"/>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1250"/>
                                  </p:stCondLst>
                                  <p:childTnLst>
                                    <p:set>
                                      <p:cBhvr>
                                        <p:cTn id="17" dur="1" fill="hold">
                                          <p:stCondLst>
                                            <p:cond delay="0"/>
                                          </p:stCondLst>
                                        </p:cTn>
                                        <p:tgtEl>
                                          <p:spTgt spid="543"/>
                                        </p:tgtEl>
                                        <p:attrNameLst>
                                          <p:attrName>style.visibility</p:attrName>
                                        </p:attrNameLst>
                                      </p:cBhvr>
                                      <p:to>
                                        <p:strVal val="visible"/>
                                      </p:to>
                                    </p:set>
                                    <p:anim calcmode="lin" valueType="num">
                                      <p:cBhvr additive="base">
                                        <p:cTn id="18" dur="536"/>
                                        <p:tgtEl>
                                          <p:spTgt spid="543"/>
                                        </p:tgtEl>
                                        <p:attrNameLst>
                                          <p:attrName>ppt_w</p:attrName>
                                        </p:attrNameLst>
                                      </p:cBhvr>
                                      <p:tavLst>
                                        <p:tav tm="0">
                                          <p:val>
                                            <p:strVal val="0"/>
                                          </p:val>
                                        </p:tav>
                                        <p:tav tm="100000">
                                          <p:val>
                                            <p:strVal val="#ppt_w"/>
                                          </p:val>
                                        </p:tav>
                                      </p:tavLst>
                                    </p:anim>
                                    <p:anim calcmode="lin" valueType="num">
                                      <p:cBhvr additive="base">
                                        <p:cTn id="19" dur="536"/>
                                        <p:tgtEl>
                                          <p:spTgt spid="543"/>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1400"/>
                                  </p:stCondLst>
                                  <p:childTnLst>
                                    <p:set>
                                      <p:cBhvr>
                                        <p:cTn id="21" dur="1" fill="hold">
                                          <p:stCondLst>
                                            <p:cond delay="0"/>
                                          </p:stCondLst>
                                        </p:cTn>
                                        <p:tgtEl>
                                          <p:spTgt spid="542"/>
                                        </p:tgtEl>
                                        <p:attrNameLst>
                                          <p:attrName>style.visibility</p:attrName>
                                        </p:attrNameLst>
                                      </p:cBhvr>
                                      <p:to>
                                        <p:strVal val="visible"/>
                                      </p:to>
                                    </p:set>
                                    <p:anim calcmode="lin" valueType="num">
                                      <p:cBhvr additive="base">
                                        <p:cTn id="22" dur="536"/>
                                        <p:tgtEl>
                                          <p:spTgt spid="542"/>
                                        </p:tgtEl>
                                        <p:attrNameLst>
                                          <p:attrName>ppt_w</p:attrName>
                                        </p:attrNameLst>
                                      </p:cBhvr>
                                      <p:tavLst>
                                        <p:tav tm="0">
                                          <p:val>
                                            <p:strVal val="0"/>
                                          </p:val>
                                        </p:tav>
                                        <p:tav tm="100000">
                                          <p:val>
                                            <p:strVal val="#ppt_w"/>
                                          </p:val>
                                        </p:tav>
                                      </p:tavLst>
                                    </p:anim>
                                    <p:anim calcmode="lin" valueType="num">
                                      <p:cBhvr additive="base">
                                        <p:cTn id="23" dur="536"/>
                                        <p:tgtEl>
                                          <p:spTgt spid="542"/>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1550"/>
                                  </p:stCondLst>
                                  <p:childTnLst>
                                    <p:set>
                                      <p:cBhvr>
                                        <p:cTn id="25" dur="1" fill="hold">
                                          <p:stCondLst>
                                            <p:cond delay="0"/>
                                          </p:stCondLst>
                                        </p:cTn>
                                        <p:tgtEl>
                                          <p:spTgt spid="541"/>
                                        </p:tgtEl>
                                        <p:attrNameLst>
                                          <p:attrName>style.visibility</p:attrName>
                                        </p:attrNameLst>
                                      </p:cBhvr>
                                      <p:to>
                                        <p:strVal val="visible"/>
                                      </p:to>
                                    </p:set>
                                    <p:anim calcmode="lin" valueType="num">
                                      <p:cBhvr additive="base">
                                        <p:cTn id="26" dur="536"/>
                                        <p:tgtEl>
                                          <p:spTgt spid="541"/>
                                        </p:tgtEl>
                                        <p:attrNameLst>
                                          <p:attrName>ppt_w</p:attrName>
                                        </p:attrNameLst>
                                      </p:cBhvr>
                                      <p:tavLst>
                                        <p:tav tm="0">
                                          <p:val>
                                            <p:strVal val="0"/>
                                          </p:val>
                                        </p:tav>
                                        <p:tav tm="100000">
                                          <p:val>
                                            <p:strVal val="#ppt_w"/>
                                          </p:val>
                                        </p:tav>
                                      </p:tavLst>
                                    </p:anim>
                                    <p:anim calcmode="lin" valueType="num">
                                      <p:cBhvr additive="base">
                                        <p:cTn id="27" dur="536"/>
                                        <p:tgtEl>
                                          <p:spTgt spid="541"/>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1700"/>
                                  </p:stCondLst>
                                  <p:childTnLst>
                                    <p:set>
                                      <p:cBhvr>
                                        <p:cTn id="29" dur="1" fill="hold">
                                          <p:stCondLst>
                                            <p:cond delay="0"/>
                                          </p:stCondLst>
                                        </p:cTn>
                                        <p:tgtEl>
                                          <p:spTgt spid="540"/>
                                        </p:tgtEl>
                                        <p:attrNameLst>
                                          <p:attrName>style.visibility</p:attrName>
                                        </p:attrNameLst>
                                      </p:cBhvr>
                                      <p:to>
                                        <p:strVal val="visible"/>
                                      </p:to>
                                    </p:set>
                                    <p:anim calcmode="lin" valueType="num">
                                      <p:cBhvr additive="base">
                                        <p:cTn id="30" dur="536"/>
                                        <p:tgtEl>
                                          <p:spTgt spid="540"/>
                                        </p:tgtEl>
                                        <p:attrNameLst>
                                          <p:attrName>ppt_w</p:attrName>
                                        </p:attrNameLst>
                                      </p:cBhvr>
                                      <p:tavLst>
                                        <p:tav tm="0">
                                          <p:val>
                                            <p:strVal val="0"/>
                                          </p:val>
                                        </p:tav>
                                        <p:tav tm="100000">
                                          <p:val>
                                            <p:strVal val="#ppt_w"/>
                                          </p:val>
                                        </p:tav>
                                      </p:tavLst>
                                    </p:anim>
                                    <p:anim calcmode="lin" valueType="num">
                                      <p:cBhvr additive="base">
                                        <p:cTn id="31" dur="536"/>
                                        <p:tgtEl>
                                          <p:spTgt spid="540"/>
                                        </p:tgtEl>
                                        <p:attrNameLst>
                                          <p:attrName>ppt_h</p:attrName>
                                        </p:attrNameLst>
                                      </p:cBhvr>
                                      <p:tavLst>
                                        <p:tav tm="0">
                                          <p:val>
                                            <p:strVal val="0"/>
                                          </p:val>
                                        </p:tav>
                                        <p:tav tm="100000">
                                          <p:val>
                                            <p:strVal val="#ppt_h"/>
                                          </p:val>
                                        </p:tav>
                                      </p:tavLst>
                                    </p:anim>
                                  </p:childTnLst>
                                </p:cTn>
                              </p:par>
                              <p:par>
                                <p:cTn id="32" presetID="10" presetClass="entr" presetSubtype="0" fill="hold" nodeType="withEffect">
                                  <p:stCondLst>
                                    <p:cond delay="1850"/>
                                  </p:stCondLst>
                                  <p:childTnLst>
                                    <p:set>
                                      <p:cBhvr>
                                        <p:cTn id="33" dur="1" fill="hold">
                                          <p:stCondLst>
                                            <p:cond delay="0"/>
                                          </p:stCondLst>
                                        </p:cTn>
                                        <p:tgtEl>
                                          <p:spTgt spid="545"/>
                                        </p:tgtEl>
                                        <p:attrNameLst>
                                          <p:attrName>style.visibility</p:attrName>
                                        </p:attrNameLst>
                                      </p:cBhvr>
                                      <p:to>
                                        <p:strVal val="visible"/>
                                      </p:to>
                                    </p:set>
                                    <p:animEffect transition="in" filter="fade">
                                      <p:cBhvr>
                                        <p:cTn id="34" dur="75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69426" y="2679438"/>
            <a:ext cx="641091" cy="3987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01.</a:t>
            </a:r>
            <a:endParaRPr sz="2000" b="0" i="0" u="none" strike="noStrike" cap="none">
              <a:solidFill>
                <a:schemeClr val="dk2"/>
              </a:solidFill>
              <a:latin typeface="Microsoft Yahei"/>
              <a:ea typeface="Microsoft Yahei"/>
              <a:cs typeface="Microsoft Yahei"/>
              <a:sym typeface="Microsoft Yahei"/>
            </a:endParaRPr>
          </a:p>
        </p:txBody>
      </p:sp>
      <p:sp>
        <p:nvSpPr>
          <p:cNvPr id="96" name="Google Shape;96;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77085" y="5264513"/>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2"/>
                </a:solidFill>
                <a:latin typeface="Microsoft Yahei"/>
                <a:ea typeface="Microsoft Yahei"/>
                <a:cs typeface="Microsoft Yahei"/>
                <a:sym typeface="Microsoft Yahei"/>
              </a:rPr>
              <a:t> 0</a:t>
            </a:r>
            <a:r>
              <a:rPr lang="en-US" sz="2000" dirty="0">
                <a:solidFill>
                  <a:schemeClr val="dk2"/>
                </a:solidFill>
                <a:latin typeface="Microsoft Yahei"/>
                <a:ea typeface="Microsoft Yahei"/>
                <a:cs typeface="Microsoft Yahei"/>
                <a:sym typeface="Microsoft Yahei"/>
              </a:rPr>
              <a:t>4</a:t>
            </a:r>
            <a:r>
              <a:rPr lang="en-US" sz="2000" b="0" i="0" u="none" strike="noStrike" cap="none" dirty="0">
                <a:solidFill>
                  <a:schemeClr val="dk2"/>
                </a:solidFill>
                <a:latin typeface="Microsoft Yahei"/>
                <a:ea typeface="Microsoft Yahei"/>
                <a:cs typeface="Microsoft Yahei"/>
                <a:sym typeface="Microsoft Yahei"/>
              </a:rPr>
              <a:t>.  </a:t>
            </a:r>
            <a:endParaRPr sz="2000" b="0" i="0" u="none" strike="noStrike" cap="none" dirty="0">
              <a:solidFill>
                <a:schemeClr val="dk2"/>
              </a:solidFill>
              <a:latin typeface="Microsoft Yahei"/>
              <a:ea typeface="Microsoft Yahei"/>
              <a:cs typeface="Microsoft Yahei"/>
              <a:sym typeface="Microsoft Yahei"/>
            </a:endParaRPr>
          </a:p>
        </p:txBody>
      </p:sp>
      <p:sp>
        <p:nvSpPr>
          <p:cNvPr id="97" name="Google Shape;97;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69426" y="3556910"/>
            <a:ext cx="64109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02.</a:t>
            </a:r>
            <a:endParaRPr sz="2000" b="0" i="0" u="none" strike="noStrike" cap="none">
              <a:solidFill>
                <a:schemeClr val="dk2"/>
              </a:solidFill>
              <a:latin typeface="Microsoft Yahei"/>
              <a:ea typeface="Microsoft Yahei"/>
              <a:cs typeface="Microsoft Yahei"/>
              <a:sym typeface="Microsoft Yahei"/>
            </a:endParaRPr>
          </a:p>
        </p:txBody>
      </p:sp>
      <p:sp>
        <p:nvSpPr>
          <p:cNvPr id="98" name="Google Shape;98;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98" y="3568710"/>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6</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sp>
        <p:nvSpPr>
          <p:cNvPr id="99" name="Google Shape;99;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27620" y="2641338"/>
            <a:ext cx="237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2"/>
                </a:solidFill>
                <a:latin typeface="Microsoft Yahei"/>
                <a:ea typeface="Microsoft Yahei"/>
                <a:cs typeface="Microsoft Yahei"/>
                <a:sym typeface="Microsoft Yahei"/>
              </a:rPr>
              <a:t>Introduction</a:t>
            </a:r>
            <a:endParaRPr sz="2400" b="0" i="0" u="none" strike="noStrike" cap="none">
              <a:solidFill>
                <a:schemeClr val="dk2"/>
              </a:solidFill>
              <a:latin typeface="Microsoft Yahei"/>
              <a:ea typeface="Microsoft Yahei"/>
              <a:cs typeface="Microsoft Yahei"/>
              <a:sym typeface="Microsoft Yahei"/>
            </a:endParaRPr>
          </a:p>
        </p:txBody>
      </p:sp>
      <p:sp>
        <p:nvSpPr>
          <p:cNvPr id="100" name="Google Shape;100;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322529" y="5204563"/>
            <a:ext cx="3382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chemeClr val="dk2"/>
                </a:solidFill>
                <a:latin typeface="Microsoft Yahei"/>
                <a:ea typeface="Microsoft Yahei"/>
                <a:cs typeface="Microsoft Yahei"/>
                <a:sym typeface="Microsoft Yahei"/>
              </a:rPr>
              <a:t>CNN</a:t>
            </a:r>
            <a:endParaRPr sz="2400" b="0" i="0" u="none" strike="noStrike" cap="none" dirty="0">
              <a:solidFill>
                <a:schemeClr val="dk2"/>
              </a:solidFill>
              <a:latin typeface="Microsoft Yahei"/>
              <a:ea typeface="Microsoft Yahei"/>
              <a:cs typeface="Microsoft Yahei"/>
              <a:sym typeface="Microsoft Yahei"/>
            </a:endParaRPr>
          </a:p>
        </p:txBody>
      </p:sp>
      <p:sp>
        <p:nvSpPr>
          <p:cNvPr id="101" name="Google Shape;101;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27620" y="3502370"/>
            <a:ext cx="4635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2"/>
                </a:solidFill>
                <a:latin typeface="Microsoft Yahei"/>
                <a:ea typeface="Microsoft Yahei"/>
                <a:cs typeface="Microsoft Yahei"/>
                <a:sym typeface="Microsoft Yahei"/>
              </a:rPr>
              <a:t>Methodology</a:t>
            </a:r>
            <a:endParaRPr sz="2400" b="0" i="0" u="none" strike="noStrike" cap="none">
              <a:solidFill>
                <a:schemeClr val="dk2"/>
              </a:solidFill>
              <a:latin typeface="Microsoft Yahei"/>
              <a:ea typeface="Microsoft Yahei"/>
              <a:cs typeface="Microsoft Yahei"/>
              <a:sym typeface="Microsoft Yahei"/>
            </a:endParaRPr>
          </a:p>
        </p:txBody>
      </p:sp>
      <p:sp>
        <p:nvSpPr>
          <p:cNvPr id="102" name="Google Shape;102;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227620" y="4327310"/>
            <a:ext cx="2877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a:solidFill>
                  <a:schemeClr val="dk2"/>
                </a:solidFill>
                <a:latin typeface="Microsoft Yahei"/>
                <a:ea typeface="Microsoft Yahei"/>
                <a:cs typeface="Microsoft Yahei"/>
                <a:sym typeface="Microsoft Yahei"/>
              </a:rPr>
              <a:t>MLP</a:t>
            </a:r>
            <a:endParaRPr sz="2400" b="0" i="0" u="none" strike="noStrike" cap="none">
              <a:solidFill>
                <a:schemeClr val="dk2"/>
              </a:solidFill>
              <a:latin typeface="Microsoft Yahei"/>
              <a:ea typeface="Microsoft Yahei"/>
              <a:cs typeface="Microsoft Yahei"/>
              <a:sym typeface="Microsoft Yahei"/>
            </a:endParaRPr>
          </a:p>
        </p:txBody>
      </p:sp>
      <p:sp>
        <p:nvSpPr>
          <p:cNvPr id="103" name="Google Shape;103;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383041" y="761717"/>
            <a:ext cx="3729264" cy="1014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accent1"/>
                </a:solidFill>
                <a:latin typeface="Microsoft Yahei"/>
                <a:ea typeface="Microsoft Yahei"/>
                <a:cs typeface="Microsoft Yahei"/>
                <a:sym typeface="Microsoft Yahei"/>
              </a:rPr>
              <a:t>C</a:t>
            </a:r>
            <a:r>
              <a:rPr lang="en-US" sz="6000" b="0" i="0" u="none" strike="noStrike" cap="none">
                <a:solidFill>
                  <a:schemeClr val="dk2"/>
                </a:solidFill>
                <a:latin typeface="Microsoft Yahei"/>
                <a:ea typeface="Microsoft Yahei"/>
                <a:cs typeface="Microsoft Yahei"/>
                <a:sym typeface="Microsoft Yahei"/>
              </a:rPr>
              <a:t>ontents</a:t>
            </a:r>
            <a:endParaRPr sz="6000" b="0" i="0" u="none" strike="noStrike" cap="none">
              <a:solidFill>
                <a:schemeClr val="dk2"/>
              </a:solidFill>
              <a:latin typeface="Microsoft Yahei"/>
              <a:ea typeface="Microsoft Yahei"/>
              <a:cs typeface="Microsoft Yahei"/>
              <a:sym typeface="Microsoft Yahei"/>
            </a:endParaRPr>
          </a:p>
        </p:txBody>
      </p:sp>
      <p:cxnSp>
        <p:nvCxnSpPr>
          <p:cNvPr id="104" name="Google Shape;104;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700281" y="1444985"/>
            <a:ext cx="266700" cy="0"/>
          </a:xfrm>
          <a:prstGeom prst="straightConnector1">
            <a:avLst/>
          </a:prstGeom>
          <a:noFill/>
          <a:ln w="38100" cap="flat" cmpd="sng">
            <a:solidFill>
              <a:srgbClr val="D8D8D8"/>
            </a:solidFill>
            <a:prstDash val="solid"/>
            <a:miter lim="800000"/>
            <a:headEnd type="none" w="sm" len="sm"/>
            <a:tailEnd type="none" w="sm" len="sm"/>
          </a:ln>
        </p:spPr>
      </p:cxnSp>
      <p:sp>
        <p:nvSpPr>
          <p:cNvPr id="105" name="Google Shape;105;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76250" y="659097"/>
            <a:ext cx="595417" cy="123066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6" name="Google Shape;106;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773959" y="761068"/>
            <a:ext cx="0" cy="135534"/>
          </a:xfrm>
          <a:prstGeom prst="straightConnector1">
            <a:avLst/>
          </a:prstGeom>
          <a:noFill/>
          <a:ln w="19050" cap="flat" cmpd="sng">
            <a:solidFill>
              <a:schemeClr val="lt1">
                <a:alpha val="29411"/>
              </a:schemeClr>
            </a:solidFill>
            <a:prstDash val="solid"/>
            <a:miter lim="800000"/>
            <a:headEnd type="none" w="sm" len="sm"/>
            <a:tailEnd type="none" w="sm" len="sm"/>
          </a:ln>
        </p:spPr>
      </p:cxnSp>
      <p:cxnSp>
        <p:nvCxnSpPr>
          <p:cNvPr id="107" name="Google Shape;107;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773959" y="1692867"/>
            <a:ext cx="0" cy="135534"/>
          </a:xfrm>
          <a:prstGeom prst="straightConnector1">
            <a:avLst/>
          </a:prstGeom>
          <a:noFill/>
          <a:ln w="19050" cap="flat" cmpd="sng">
            <a:solidFill>
              <a:schemeClr val="lt1">
                <a:alpha val="29411"/>
              </a:schemeClr>
            </a:solidFill>
            <a:prstDash val="solid"/>
            <a:miter lim="800000"/>
            <a:headEnd type="none" w="sm" len="sm"/>
            <a:tailEnd type="none" w="sm" len="sm"/>
          </a:ln>
        </p:spPr>
      </p:cxnSp>
      <p:grpSp>
        <p:nvGrpSpPr>
          <p:cNvPr id="108" name="Google Shape;108;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680649" y="1176463"/>
            <a:ext cx="186619" cy="186616"/>
            <a:chOff x="680649" y="1176463"/>
            <a:chExt cx="186619" cy="186616"/>
          </a:xfrm>
        </p:grpSpPr>
        <p:sp>
          <p:nvSpPr>
            <p:cNvPr id="109" name="Google Shape;109;p2"/>
            <p:cNvSpPr/>
            <p:nvPr/>
          </p:nvSpPr>
          <p:spPr>
            <a:xfrm>
              <a:off x="680649" y="1176463"/>
              <a:ext cx="186619" cy="186616"/>
            </a:xfrm>
            <a:prstGeom prst="ellipse">
              <a:avLst/>
            </a:pr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10" name="Google Shape;110;p2"/>
            <p:cNvCxnSpPr/>
            <p:nvPr/>
          </p:nvCxnSpPr>
          <p:spPr>
            <a:xfrm flipH="1">
              <a:off x="740136" y="1235949"/>
              <a:ext cx="67643" cy="67643"/>
            </a:xfrm>
            <a:prstGeom prst="straightConnector1">
              <a:avLst/>
            </a:prstGeom>
            <a:noFill/>
            <a:ln w="19050" cap="flat" cmpd="sng">
              <a:solidFill>
                <a:schemeClr val="lt1">
                  <a:alpha val="44313"/>
                </a:schemeClr>
              </a:solidFill>
              <a:prstDash val="solid"/>
              <a:miter lim="800000"/>
              <a:headEnd type="none" w="sm" len="sm"/>
              <a:tailEnd type="none" w="sm" len="sm"/>
            </a:ln>
          </p:spPr>
        </p:cxnSp>
      </p:grpSp>
      <p:cxnSp>
        <p:nvCxnSpPr>
          <p:cNvPr id="111" name="Google Shape;111;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flipH="1">
            <a:off x="1669426" y="3166498"/>
            <a:ext cx="8602200" cy="14400"/>
          </a:xfrm>
          <a:prstGeom prst="straightConnector1">
            <a:avLst/>
          </a:prstGeom>
          <a:noFill/>
          <a:ln w="12700" cap="flat" cmpd="sng">
            <a:solidFill>
              <a:schemeClr val="lt2"/>
            </a:solidFill>
            <a:prstDash val="solid"/>
            <a:miter lim="800000"/>
            <a:headEnd type="none" w="sm" len="sm"/>
            <a:tailEnd type="none" w="sm" len="sm"/>
          </a:ln>
        </p:spPr>
      </p:cxnSp>
      <p:cxnSp>
        <p:nvCxnSpPr>
          <p:cNvPr id="112" name="Google Shape;112;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flipH="1">
            <a:off x="1669426" y="4046798"/>
            <a:ext cx="8617500" cy="23100"/>
          </a:xfrm>
          <a:prstGeom prst="straightConnector1">
            <a:avLst/>
          </a:prstGeom>
          <a:noFill/>
          <a:ln w="12700" cap="flat" cmpd="sng">
            <a:solidFill>
              <a:schemeClr val="lt2"/>
            </a:solidFill>
            <a:prstDash val="solid"/>
            <a:miter lim="800000"/>
            <a:headEnd type="none" w="sm" len="sm"/>
            <a:tailEnd type="none" w="sm" len="sm"/>
          </a:ln>
        </p:spPr>
      </p:cxnSp>
      <p:cxnSp>
        <p:nvCxnSpPr>
          <p:cNvPr id="113" name="Google Shape;113;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669426" y="4946198"/>
            <a:ext cx="8602200" cy="12000"/>
          </a:xfrm>
          <a:prstGeom prst="straightConnector1">
            <a:avLst/>
          </a:prstGeom>
          <a:noFill/>
          <a:ln w="12700" cap="flat" cmpd="sng">
            <a:solidFill>
              <a:schemeClr val="lt2"/>
            </a:solidFill>
            <a:prstDash val="solid"/>
            <a:miter lim="800000"/>
            <a:headEnd type="none" w="sm" len="sm"/>
            <a:tailEnd type="none" w="sm" len="sm"/>
          </a:ln>
        </p:spPr>
      </p:cxnSp>
      <p:grpSp>
        <p:nvGrpSpPr>
          <p:cNvPr id="114" name="Google Shape;114;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890620" y="5205848"/>
            <a:ext cx="381000" cy="381000"/>
            <a:chOff x="11201400" y="5419273"/>
            <a:chExt cx="381000" cy="381000"/>
          </a:xfrm>
        </p:grpSpPr>
        <p:sp>
          <p:nvSpPr>
            <p:cNvPr id="115" name="Google Shape;115;p2"/>
            <p:cNvSpPr/>
            <p:nvPr/>
          </p:nvSpPr>
          <p:spPr>
            <a:xfrm>
              <a:off x="11201400" y="5419273"/>
              <a:ext cx="381000" cy="38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16" name="Google Shape;116;p2"/>
            <p:cNvSpPr/>
            <p:nvPr/>
          </p:nvSpPr>
          <p:spPr>
            <a:xfrm rot="10800000" flipH="1">
              <a:off x="11329289" y="5555798"/>
              <a:ext cx="125222" cy="107950"/>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Microsoft Yahei"/>
                <a:ea typeface="Microsoft Yahei"/>
                <a:cs typeface="Microsoft Yahei"/>
                <a:sym typeface="Microsoft Yahei"/>
              </a:endParaRPr>
            </a:p>
          </p:txBody>
        </p:sp>
      </p:grpSp>
      <p:sp>
        <p:nvSpPr>
          <p:cNvPr id="117" name="Google Shape;117;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73" y="5271060"/>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8</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sp>
        <p:nvSpPr>
          <p:cNvPr id="118" name="Google Shape;118;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3535410"/>
            <a:ext cx="3766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a:solidFill>
                  <a:schemeClr val="dk2"/>
                </a:solidFill>
                <a:latin typeface="Microsoft Yahei"/>
                <a:ea typeface="Microsoft Yahei"/>
                <a:cs typeface="Microsoft Yahei"/>
                <a:sym typeface="Microsoft Yahei"/>
              </a:rPr>
              <a:t>Visualization</a:t>
            </a:r>
            <a:endParaRPr sz="2400" b="0" i="0" u="none" strike="noStrike" cap="none">
              <a:solidFill>
                <a:schemeClr val="dk2"/>
              </a:solidFill>
              <a:latin typeface="Microsoft Yahei"/>
              <a:ea typeface="Microsoft Yahei"/>
              <a:cs typeface="Microsoft Yahei"/>
              <a:sym typeface="Microsoft Yahei"/>
            </a:endParaRPr>
          </a:p>
        </p:txBody>
      </p:sp>
      <p:sp>
        <p:nvSpPr>
          <p:cNvPr id="119" name="Google Shape;119;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1669422" y="4384235"/>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3</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cxnSp>
        <p:nvCxnSpPr>
          <p:cNvPr id="120" name="Google Shape;120;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1677076" y="5834498"/>
            <a:ext cx="8602200" cy="12000"/>
          </a:xfrm>
          <a:prstGeom prst="straightConnector1">
            <a:avLst/>
          </a:prstGeom>
          <a:noFill/>
          <a:ln w="12700" cap="flat" cmpd="sng">
            <a:solidFill>
              <a:schemeClr val="lt2"/>
            </a:solidFill>
            <a:prstDash val="solid"/>
            <a:miter lim="800000"/>
            <a:headEnd type="none" w="sm" len="sm"/>
            <a:tailEnd type="none" w="sm" len="sm"/>
          </a:ln>
        </p:spPr>
      </p:cxnSp>
      <p:sp>
        <p:nvSpPr>
          <p:cNvPr id="121" name="Google Shape;121;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5244110"/>
            <a:ext cx="3766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2"/>
                </a:solidFill>
                <a:latin typeface="Microsoft Yahei"/>
                <a:ea typeface="Microsoft Yahei"/>
                <a:cs typeface="Microsoft Yahei"/>
                <a:sym typeface="Microsoft Yahei"/>
              </a:rPr>
              <a:t>References</a:t>
            </a:r>
            <a:endParaRPr sz="2400" b="0" i="0" u="none" strike="noStrike" cap="none">
              <a:solidFill>
                <a:schemeClr val="dk2"/>
              </a:solidFill>
              <a:latin typeface="Microsoft Yahei"/>
              <a:ea typeface="Microsoft Yahei"/>
              <a:cs typeface="Microsoft Yahei"/>
              <a:sym typeface="Microsoft Yahei"/>
            </a:endParaRPr>
          </a:p>
        </p:txBody>
      </p:sp>
      <p:sp>
        <p:nvSpPr>
          <p:cNvPr id="122" name="Google Shape;122;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98" y="2587935"/>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5</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sp>
        <p:nvSpPr>
          <p:cNvPr id="123" name="Google Shape;123;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2554635"/>
            <a:ext cx="3766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a:solidFill>
                  <a:schemeClr val="dk2"/>
                </a:solidFill>
                <a:latin typeface="Microsoft Yahei"/>
                <a:ea typeface="Microsoft Yahei"/>
                <a:cs typeface="Microsoft Yahei"/>
                <a:sym typeface="Microsoft Yahei"/>
              </a:rPr>
              <a:t>ANN</a:t>
            </a:r>
            <a:endParaRPr sz="2400" b="0" i="0" u="none" strike="noStrike" cap="none">
              <a:solidFill>
                <a:schemeClr val="dk2"/>
              </a:solidFill>
              <a:latin typeface="Microsoft Yahei"/>
              <a:ea typeface="Microsoft Yahei"/>
              <a:cs typeface="Microsoft Yahei"/>
              <a:sym typeface="Microsoft Yahei"/>
            </a:endParaRPr>
          </a:p>
        </p:txBody>
      </p:sp>
      <p:sp>
        <p:nvSpPr>
          <p:cNvPr id="124" name="Google Shape;124;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6763598" y="4386710"/>
            <a:ext cx="83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Microsoft Yahei"/>
                <a:ea typeface="Microsoft Yahei"/>
                <a:cs typeface="Microsoft Yahei"/>
                <a:sym typeface="Microsoft Yahei"/>
              </a:rPr>
              <a:t>0</a:t>
            </a:r>
            <a:r>
              <a:rPr lang="en-US" sz="2000">
                <a:solidFill>
                  <a:schemeClr val="dk2"/>
                </a:solidFill>
                <a:latin typeface="Microsoft Yahei"/>
                <a:ea typeface="Microsoft Yahei"/>
                <a:cs typeface="Microsoft Yahei"/>
                <a:sym typeface="Microsoft Yahei"/>
              </a:rPr>
              <a:t>7</a:t>
            </a:r>
            <a:r>
              <a:rPr lang="en-US" sz="2000" b="0" i="0" u="none" strike="noStrike" cap="none">
                <a:solidFill>
                  <a:schemeClr val="dk2"/>
                </a:solidFill>
                <a:latin typeface="Microsoft Yahei"/>
                <a:ea typeface="Microsoft Yahei"/>
                <a:cs typeface="Microsoft Yahei"/>
                <a:sym typeface="Microsoft Yahei"/>
              </a:rPr>
              <a:t>.  </a:t>
            </a:r>
            <a:endParaRPr sz="2000" b="0" i="0" u="none" strike="noStrike" cap="none">
              <a:solidFill>
                <a:schemeClr val="dk2"/>
              </a:solidFill>
              <a:latin typeface="Microsoft Yahei"/>
              <a:ea typeface="Microsoft Yahei"/>
              <a:cs typeface="Microsoft Yahei"/>
              <a:sym typeface="Microsoft Yahei"/>
            </a:endParaRPr>
          </a:p>
        </p:txBody>
      </p:sp>
      <p:sp>
        <p:nvSpPr>
          <p:cNvPr id="125" name="Google Shape;125;p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321766" y="4353410"/>
            <a:ext cx="37662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400"/>
              <a:buFont typeface="Arial"/>
              <a:buNone/>
            </a:pPr>
            <a:r>
              <a:rPr lang="en-US" sz="2400">
                <a:solidFill>
                  <a:schemeClr val="dk2"/>
                </a:solidFill>
                <a:latin typeface="Microsoft Yahei"/>
                <a:ea typeface="Microsoft Yahei"/>
                <a:cs typeface="Microsoft Yahei"/>
                <a:sym typeface="Microsoft Yahei"/>
              </a:rPr>
              <a:t>Conclusion</a:t>
            </a:r>
            <a:endParaRPr sz="2400">
              <a:solidFill>
                <a:schemeClr val="dk2"/>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100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750"/>
                                        <p:tgtEl>
                                          <p:spTgt spid="95"/>
                                        </p:tgtEl>
                                        <p:attrNameLst>
                                          <p:attrName>ppt_w</p:attrName>
                                        </p:attrNameLst>
                                      </p:cBhvr>
                                      <p:tavLst>
                                        <p:tav tm="0">
                                          <p:val>
                                            <p:strVal val="0"/>
                                          </p:val>
                                        </p:tav>
                                        <p:tav tm="100000">
                                          <p:val>
                                            <p:strVal val="#ppt_w"/>
                                          </p:val>
                                        </p:tav>
                                      </p:tavLst>
                                    </p:anim>
                                    <p:anim calcmode="lin" valueType="num">
                                      <p:cBhvr additive="base">
                                        <p:cTn id="8" dur="750"/>
                                        <p:tgtEl>
                                          <p:spTgt spid="9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15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750"/>
                                        <p:tgtEl>
                                          <p:spTgt spid="96"/>
                                        </p:tgtEl>
                                        <p:attrNameLst>
                                          <p:attrName>ppt_w</p:attrName>
                                        </p:attrNameLst>
                                      </p:cBhvr>
                                      <p:tavLst>
                                        <p:tav tm="0">
                                          <p:val>
                                            <p:strVal val="0"/>
                                          </p:val>
                                        </p:tav>
                                        <p:tav tm="100000">
                                          <p:val>
                                            <p:strVal val="#ppt_w"/>
                                          </p:val>
                                        </p:tav>
                                      </p:tavLst>
                                    </p:anim>
                                    <p:anim calcmode="lin" valueType="num">
                                      <p:cBhvr additive="base">
                                        <p:cTn id="12" dur="750"/>
                                        <p:tgtEl>
                                          <p:spTgt spid="9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1300"/>
                                  </p:stCondLst>
                                  <p:childTnLst>
                                    <p:set>
                                      <p:cBhvr>
                                        <p:cTn id="14" dur="1" fill="hold">
                                          <p:stCondLst>
                                            <p:cond delay="0"/>
                                          </p:stCondLst>
                                        </p:cTn>
                                        <p:tgtEl>
                                          <p:spTgt spid="97"/>
                                        </p:tgtEl>
                                        <p:attrNameLst>
                                          <p:attrName>style.visibility</p:attrName>
                                        </p:attrNameLst>
                                      </p:cBhvr>
                                      <p:to>
                                        <p:strVal val="visible"/>
                                      </p:to>
                                    </p:set>
                                    <p:anim calcmode="lin" valueType="num">
                                      <p:cBhvr additive="base">
                                        <p:cTn id="15" dur="750"/>
                                        <p:tgtEl>
                                          <p:spTgt spid="97"/>
                                        </p:tgtEl>
                                        <p:attrNameLst>
                                          <p:attrName>ppt_w</p:attrName>
                                        </p:attrNameLst>
                                      </p:cBhvr>
                                      <p:tavLst>
                                        <p:tav tm="0">
                                          <p:val>
                                            <p:strVal val="0"/>
                                          </p:val>
                                        </p:tav>
                                        <p:tav tm="100000">
                                          <p:val>
                                            <p:strVal val="#ppt_w"/>
                                          </p:val>
                                        </p:tav>
                                      </p:tavLst>
                                    </p:anim>
                                    <p:anim calcmode="lin" valueType="num">
                                      <p:cBhvr additive="base">
                                        <p:cTn id="16" dur="750"/>
                                        <p:tgtEl>
                                          <p:spTgt spid="9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145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750"/>
                                        <p:tgtEl>
                                          <p:spTgt spid="98"/>
                                        </p:tgtEl>
                                        <p:attrNameLst>
                                          <p:attrName>ppt_w</p:attrName>
                                        </p:attrNameLst>
                                      </p:cBhvr>
                                      <p:tavLst>
                                        <p:tav tm="0">
                                          <p:val>
                                            <p:strVal val="0"/>
                                          </p:val>
                                        </p:tav>
                                        <p:tav tm="100000">
                                          <p:val>
                                            <p:strVal val="#ppt_w"/>
                                          </p:val>
                                        </p:tav>
                                      </p:tavLst>
                                    </p:anim>
                                    <p:anim calcmode="lin" valueType="num">
                                      <p:cBhvr additive="base">
                                        <p:cTn id="20" dur="750"/>
                                        <p:tgtEl>
                                          <p:spTgt spid="98"/>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100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750"/>
                                        <p:tgtEl>
                                          <p:spTgt spid="99"/>
                                        </p:tgtEl>
                                      </p:cBhvr>
                                    </p:animEffect>
                                  </p:childTnLst>
                                </p:cTn>
                              </p:par>
                              <p:par>
                                <p:cTn id="24" presetID="10" presetClass="entr" presetSubtype="0" fill="hold" nodeType="withEffect">
                                  <p:stCondLst>
                                    <p:cond delay="115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750"/>
                                        <p:tgtEl>
                                          <p:spTgt spid="100"/>
                                        </p:tgtEl>
                                      </p:cBhvr>
                                    </p:animEffect>
                                  </p:childTnLst>
                                </p:cTn>
                              </p:par>
                              <p:par>
                                <p:cTn id="27" presetID="10" presetClass="entr" presetSubtype="0" fill="hold" nodeType="withEffect">
                                  <p:stCondLst>
                                    <p:cond delay="130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750"/>
                                        <p:tgtEl>
                                          <p:spTgt spid="102"/>
                                        </p:tgtEl>
                                      </p:cBhvr>
                                    </p:animEffect>
                                  </p:childTnLst>
                                </p:cTn>
                              </p:par>
                              <p:par>
                                <p:cTn id="30" presetID="10" presetClass="entr" presetSubtype="0" fill="hold" nodeType="withEffect">
                                  <p:stCondLst>
                                    <p:cond delay="160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750"/>
                                        <p:tgtEl>
                                          <p:spTgt spid="101"/>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750"/>
                                        <p:tgtEl>
                                          <p:spTgt spid="103"/>
                                        </p:tgtEl>
                                      </p:cBhvr>
                                    </p:animEffect>
                                  </p:childTnLst>
                                </p:cTn>
                              </p:par>
                            </p:childTnLst>
                          </p:cTn>
                        </p:par>
                        <p:par>
                          <p:cTn id="37" fill="hold">
                            <p:stCondLst>
                              <p:cond delay="1500"/>
                            </p:stCondLst>
                            <p:childTnLst>
                              <p:par>
                                <p:cTn id="38" presetID="10" presetClass="entr" presetSubtype="0" fill="hold" nodeType="afterEffect">
                                  <p:stCondLst>
                                    <p:cond delay="75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750"/>
                                        <p:tgtEl>
                                          <p:spTgt spid="104"/>
                                        </p:tgtEl>
                                      </p:cBhvr>
                                    </p:animEffect>
                                  </p:childTnLst>
                                </p:cTn>
                              </p:par>
                              <p:par>
                                <p:cTn id="41" presetID="10" presetClass="entr" presetSubtype="0" fill="hold" nodeType="withEffect">
                                  <p:stCondLst>
                                    <p:cond delay="75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750"/>
                                        <p:tgtEl>
                                          <p:spTgt spid="105"/>
                                        </p:tgtEl>
                                      </p:cBhvr>
                                    </p:animEffect>
                                  </p:childTnLst>
                                </p:cTn>
                              </p:par>
                            </p:childTnLst>
                          </p:cTn>
                        </p:par>
                        <p:par>
                          <p:cTn id="44" fill="hold">
                            <p:stCondLst>
                              <p:cond delay="2250"/>
                            </p:stCondLst>
                            <p:childTnLst>
                              <p:par>
                                <p:cTn id="45" presetID="10" presetClass="entr" presetSubtype="0" fill="hold" nodeType="afterEffect">
                                  <p:stCondLst>
                                    <p:cond delay="125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750"/>
                                        <p:tgtEl>
                                          <p:spTgt spid="108"/>
                                        </p:tgtEl>
                                      </p:cBhvr>
                                    </p:animEffect>
                                  </p:childTnLst>
                                </p:cTn>
                              </p:par>
                              <p:par>
                                <p:cTn id="48" presetID="10" presetClass="entr" presetSubtype="0" fill="hold" nodeType="withEffect">
                                  <p:stCondLst>
                                    <p:cond delay="125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750"/>
                                        <p:tgtEl>
                                          <p:spTgt spid="106"/>
                                        </p:tgtEl>
                                      </p:cBhvr>
                                    </p:animEffect>
                                  </p:childTnLst>
                                </p:cTn>
                              </p:par>
                              <p:par>
                                <p:cTn id="51" presetID="10" presetClass="entr" presetSubtype="0" fill="hold" nodeType="withEffect">
                                  <p:stCondLst>
                                    <p:cond delay="125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750"/>
                                        <p:tgtEl>
                                          <p:spTgt spid="107"/>
                                        </p:tgtEl>
                                      </p:cBhvr>
                                    </p:animEffect>
                                  </p:childTnLst>
                                </p:cTn>
                              </p:par>
                              <p:par>
                                <p:cTn id="54" presetID="10" presetClass="entr" presetSubtype="0" fill="hold" nodeType="withEffect">
                                  <p:stCondLst>
                                    <p:cond delay="125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750"/>
                                        <p:tgtEl>
                                          <p:spTgt spid="111"/>
                                        </p:tgtEl>
                                      </p:cBhvr>
                                    </p:animEffect>
                                  </p:childTnLst>
                                </p:cTn>
                              </p:par>
                              <p:par>
                                <p:cTn id="57" presetID="10" presetClass="entr" presetSubtype="0" fill="hold" nodeType="withEffect">
                                  <p:stCondLst>
                                    <p:cond delay="1250"/>
                                  </p:stCondLst>
                                  <p:childTnLst>
                                    <p:set>
                                      <p:cBhvr>
                                        <p:cTn id="58" dur="1" fill="hold">
                                          <p:stCondLst>
                                            <p:cond delay="0"/>
                                          </p:stCondLst>
                                        </p:cTn>
                                        <p:tgtEl>
                                          <p:spTgt spid="112"/>
                                        </p:tgtEl>
                                        <p:attrNameLst>
                                          <p:attrName>style.visibility</p:attrName>
                                        </p:attrNameLst>
                                      </p:cBhvr>
                                      <p:to>
                                        <p:strVal val="visible"/>
                                      </p:to>
                                    </p:set>
                                    <p:animEffect transition="in" filter="fade">
                                      <p:cBhvr>
                                        <p:cTn id="59" dur="750"/>
                                        <p:tgtEl>
                                          <p:spTgt spid="112"/>
                                        </p:tgtEl>
                                      </p:cBhvr>
                                    </p:animEffect>
                                  </p:childTnLst>
                                </p:cTn>
                              </p:par>
                              <p:par>
                                <p:cTn id="60" presetID="10" presetClass="entr" presetSubtype="0" fill="hold" nodeType="withEffect">
                                  <p:stCondLst>
                                    <p:cond delay="1250"/>
                                  </p:stCondLst>
                                  <p:childTnLst>
                                    <p:set>
                                      <p:cBhvr>
                                        <p:cTn id="61" dur="1" fill="hold">
                                          <p:stCondLst>
                                            <p:cond delay="0"/>
                                          </p:stCondLst>
                                        </p:cTn>
                                        <p:tgtEl>
                                          <p:spTgt spid="113"/>
                                        </p:tgtEl>
                                        <p:attrNameLst>
                                          <p:attrName>style.visibility</p:attrName>
                                        </p:attrNameLst>
                                      </p:cBhvr>
                                      <p:to>
                                        <p:strVal val="visible"/>
                                      </p:to>
                                    </p:set>
                                    <p:animEffect transition="in" filter="fade">
                                      <p:cBhvr>
                                        <p:cTn id="62" dur="750"/>
                                        <p:tgtEl>
                                          <p:spTgt spid="113"/>
                                        </p:tgtEl>
                                      </p:cBhvr>
                                    </p:animEffect>
                                  </p:childTnLst>
                                </p:cTn>
                              </p:par>
                              <p:par>
                                <p:cTn id="63" presetID="10" presetClass="entr" presetSubtype="0" fill="hold" nodeType="withEffect">
                                  <p:stCondLst>
                                    <p:cond delay="1500"/>
                                  </p:stCondLst>
                                  <p:childTnLst>
                                    <p:set>
                                      <p:cBhvr>
                                        <p:cTn id="64" dur="1" fill="hold">
                                          <p:stCondLst>
                                            <p:cond delay="0"/>
                                          </p:stCondLst>
                                        </p:cTn>
                                        <p:tgtEl>
                                          <p:spTgt spid="114"/>
                                        </p:tgtEl>
                                        <p:attrNameLst>
                                          <p:attrName>style.visibility</p:attrName>
                                        </p:attrNameLst>
                                      </p:cBhvr>
                                      <p:to>
                                        <p:strVal val="visible"/>
                                      </p:to>
                                    </p:set>
                                    <p:animEffect transition="in" filter="fade">
                                      <p:cBhvr>
                                        <p:cTn id="65" dur="7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4;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a:extLst>
              <a:ext uri="{FF2B5EF4-FFF2-40B4-BE49-F238E27FC236}">
                <a16:creationId xmlns:a16="http://schemas.microsoft.com/office/drawing/2014/main" id="{8F97C773-68A3-8837-DBF4-0F817A2DB842}"/>
              </a:ext>
            </a:extLst>
          </p:cNvPr>
          <p:cNvSpPr txBox="1"/>
          <p:nvPr/>
        </p:nvSpPr>
        <p:spPr>
          <a:xfrm>
            <a:off x="1145667" y="205362"/>
            <a:ext cx="9524436"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solidFill>
                  <a:schemeClr val="dk2"/>
                </a:solidFill>
                <a:latin typeface="Microsoft Yahei"/>
                <a:ea typeface="Microsoft Yahei"/>
                <a:cs typeface="Microsoft Yahei"/>
                <a:sym typeface="Microsoft Yahei"/>
              </a:rPr>
              <a:t>Neural Network Interpretability</a:t>
            </a:r>
            <a:endParaRPr sz="4000" b="0" i="0" u="none" strike="noStrike" cap="none" dirty="0">
              <a:solidFill>
                <a:schemeClr val="dk2"/>
              </a:solidFill>
              <a:latin typeface="Microsoft Yahei"/>
              <a:ea typeface="Microsoft Yahei"/>
              <a:cs typeface="Microsoft Yahei"/>
              <a:sym typeface="Microsoft Yahei"/>
            </a:endParaRPr>
          </a:p>
        </p:txBody>
      </p:sp>
      <p:sp>
        <p:nvSpPr>
          <p:cNvPr id="3" name="Google Shape;475;g17c1caf5870_1_198">
            <a:extLst>
              <a:ext uri="{FF2B5EF4-FFF2-40B4-BE49-F238E27FC236}">
                <a16:creationId xmlns:a16="http://schemas.microsoft.com/office/drawing/2014/main" id="{82EBA0EF-BE3B-7AA4-8E28-2C9A2E306DFB}"/>
              </a:ext>
            </a:extLst>
          </p:cNvPr>
          <p:cNvSpPr txBox="1"/>
          <p:nvPr/>
        </p:nvSpPr>
        <p:spPr>
          <a:xfrm>
            <a:off x="647425" y="1220448"/>
            <a:ext cx="2920192" cy="55307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Clr>
                <a:schemeClr val="dk1"/>
              </a:buClr>
              <a:buSzPts val="1800"/>
              <a:buFont typeface="Arial"/>
              <a:buNone/>
            </a:pPr>
            <a:r>
              <a:rPr lang="en-US" sz="1800" b="1" i="1" dirty="0">
                <a:solidFill>
                  <a:srgbClr val="202124"/>
                </a:solidFill>
                <a:highlight>
                  <a:schemeClr val="lt1"/>
                </a:highlight>
              </a:rPr>
              <a:t>Class Activation Map</a:t>
            </a:r>
            <a:endParaRPr sz="1800" b="1" i="1" dirty="0">
              <a:solidFill>
                <a:srgbClr val="202124"/>
              </a:solidFill>
              <a:highlight>
                <a:schemeClr val="lt1"/>
              </a:highlight>
            </a:endParaRPr>
          </a:p>
        </p:txBody>
      </p:sp>
      <p:pic>
        <p:nvPicPr>
          <p:cNvPr id="5" name="图片 4">
            <a:extLst>
              <a:ext uri="{FF2B5EF4-FFF2-40B4-BE49-F238E27FC236}">
                <a16:creationId xmlns:a16="http://schemas.microsoft.com/office/drawing/2014/main" id="{95CB157C-1BB6-DD0E-61D0-FAF0387B0B29}"/>
              </a:ext>
            </a:extLst>
          </p:cNvPr>
          <p:cNvPicPr>
            <a:picLocks noChangeAspect="1"/>
          </p:cNvPicPr>
          <p:nvPr/>
        </p:nvPicPr>
        <p:blipFill>
          <a:blip r:embed="rId2"/>
          <a:stretch>
            <a:fillRect/>
          </a:stretch>
        </p:blipFill>
        <p:spPr>
          <a:xfrm>
            <a:off x="5438358" y="1100130"/>
            <a:ext cx="6106217" cy="2834109"/>
          </a:xfrm>
          <a:prstGeom prst="rect">
            <a:avLst/>
          </a:prstGeom>
        </p:spPr>
      </p:pic>
      <p:pic>
        <p:nvPicPr>
          <p:cNvPr id="7" name="图片 6">
            <a:extLst>
              <a:ext uri="{FF2B5EF4-FFF2-40B4-BE49-F238E27FC236}">
                <a16:creationId xmlns:a16="http://schemas.microsoft.com/office/drawing/2014/main" id="{15CB06DD-F4B0-3616-CAD5-AB5BCA700DA6}"/>
              </a:ext>
            </a:extLst>
          </p:cNvPr>
          <p:cNvPicPr>
            <a:picLocks noChangeAspect="1"/>
          </p:cNvPicPr>
          <p:nvPr/>
        </p:nvPicPr>
        <p:blipFill>
          <a:blip r:embed="rId3"/>
          <a:stretch>
            <a:fillRect/>
          </a:stretch>
        </p:blipFill>
        <p:spPr>
          <a:xfrm>
            <a:off x="1145667" y="4124978"/>
            <a:ext cx="4328121" cy="2609213"/>
          </a:xfrm>
          <a:prstGeom prst="rect">
            <a:avLst/>
          </a:prstGeom>
        </p:spPr>
      </p:pic>
      <p:pic>
        <p:nvPicPr>
          <p:cNvPr id="9" name="图片 8">
            <a:extLst>
              <a:ext uri="{FF2B5EF4-FFF2-40B4-BE49-F238E27FC236}">
                <a16:creationId xmlns:a16="http://schemas.microsoft.com/office/drawing/2014/main" id="{7081E446-C876-09A6-1C45-EF91D0B989C7}"/>
              </a:ext>
            </a:extLst>
          </p:cNvPr>
          <p:cNvPicPr>
            <a:picLocks noChangeAspect="1"/>
          </p:cNvPicPr>
          <p:nvPr/>
        </p:nvPicPr>
        <p:blipFill>
          <a:blip r:embed="rId4"/>
          <a:stretch>
            <a:fillRect/>
          </a:stretch>
        </p:blipFill>
        <p:spPr>
          <a:xfrm>
            <a:off x="6294993" y="4128795"/>
            <a:ext cx="4494927" cy="2678976"/>
          </a:xfrm>
          <a:prstGeom prst="rect">
            <a:avLst/>
          </a:prstGeom>
        </p:spPr>
      </p:pic>
      <p:sp>
        <p:nvSpPr>
          <p:cNvPr id="11" name="文本框 10">
            <a:extLst>
              <a:ext uri="{FF2B5EF4-FFF2-40B4-BE49-F238E27FC236}">
                <a16:creationId xmlns:a16="http://schemas.microsoft.com/office/drawing/2014/main" id="{AC29C6B2-181D-31E3-ED60-C759B69266DD}"/>
              </a:ext>
            </a:extLst>
          </p:cNvPr>
          <p:cNvSpPr txBox="1"/>
          <p:nvPr/>
        </p:nvSpPr>
        <p:spPr>
          <a:xfrm>
            <a:off x="392561" y="2148246"/>
            <a:ext cx="4961408" cy="954107"/>
          </a:xfrm>
          <a:prstGeom prst="rect">
            <a:avLst/>
          </a:prstGeom>
          <a:noFill/>
        </p:spPr>
        <p:txBody>
          <a:bodyPr wrap="square">
            <a:spAutoFit/>
          </a:bodyPr>
          <a:lstStyle/>
          <a:p>
            <a:pPr marL="457200" marR="0" lvl="0" indent="-323850" algn="l" rtl="0">
              <a:lnSpc>
                <a:spcPct val="100000"/>
              </a:lnSpc>
              <a:spcBef>
                <a:spcPts val="0"/>
              </a:spcBef>
              <a:spcAft>
                <a:spcPts val="0"/>
              </a:spcAft>
              <a:buClr>
                <a:srgbClr val="212121"/>
              </a:buClr>
              <a:buSzPts val="1500"/>
              <a:buFont typeface="Arial"/>
              <a:buChar char="●"/>
            </a:pPr>
            <a:r>
              <a:rPr lang="en-US" altLang="zh-CN" dirty="0">
                <a:solidFill>
                  <a:srgbClr val="212121"/>
                </a:solidFill>
                <a:highlight>
                  <a:srgbClr val="FFFFFF"/>
                </a:highlight>
              </a:rPr>
              <a:t>Class Activation Map is a technique used to </a:t>
            </a:r>
            <a:r>
              <a:rPr lang="en-US" altLang="zh-CN" dirty="0" err="1">
                <a:solidFill>
                  <a:srgbClr val="212121"/>
                </a:solidFill>
                <a:highlight>
                  <a:srgbClr val="FFFFFF"/>
                </a:highlight>
              </a:rPr>
              <a:t>interprete</a:t>
            </a:r>
            <a:r>
              <a:rPr lang="en-US" altLang="zh-CN" dirty="0">
                <a:solidFill>
                  <a:srgbClr val="212121"/>
                </a:solidFill>
                <a:highlight>
                  <a:srgbClr val="FFFFFF"/>
                </a:highlight>
              </a:rPr>
              <a:t> what happened in the neural network. The redder the color is, the more important feature the neural network indicates.</a:t>
            </a:r>
          </a:p>
        </p:txBody>
      </p:sp>
    </p:spTree>
    <p:extLst>
      <p:ext uri="{BB962C8B-B14F-4D97-AF65-F5344CB8AC3E}">
        <p14:creationId xmlns:p14="http://schemas.microsoft.com/office/powerpoint/2010/main" val="137115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dirty="0">
                <a:solidFill>
                  <a:schemeClr val="dk2"/>
                </a:solidFill>
                <a:latin typeface="Microsoft Yahei"/>
                <a:ea typeface="Microsoft Yahei"/>
                <a:cs typeface="Microsoft Yahei"/>
                <a:sym typeface="Microsoft Yahei"/>
              </a:rPr>
              <a:t>Visualization</a:t>
            </a:r>
            <a:endParaRPr sz="4000" b="0" i="0" u="none" strike="noStrike" cap="none" dirty="0">
              <a:solidFill>
                <a:schemeClr val="dk2"/>
              </a:solidFill>
              <a:latin typeface="Microsoft Yahei"/>
              <a:ea typeface="Microsoft Yahei"/>
              <a:cs typeface="Microsoft Yahei"/>
              <a:sym typeface="Microsoft Yahei"/>
            </a:endParaRPr>
          </a:p>
        </p:txBody>
      </p:sp>
      <p:cxnSp>
        <p:nvCxnSpPr>
          <p:cNvPr id="555" name="Google Shape;555;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556" name="Google Shape;556;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57" name="Google Shape;557;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58" name="Google Shape;558;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59" name="Google Shape;559;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560" name="Google Shape;560;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561" name="Google Shape;561;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562" name="Google Shape;562;g17c1caf5870_1_2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63" name="Google Shape;563;g17c1caf5870_1_297"/>
          <p:cNvSpPr txBox="1"/>
          <p:nvPr/>
        </p:nvSpPr>
        <p:spPr>
          <a:xfrm>
            <a:off x="6253525" y="1420350"/>
            <a:ext cx="4953000" cy="153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 </a:t>
            </a:r>
            <a:r>
              <a:rPr lang="en-US" sz="1800" b="1">
                <a:solidFill>
                  <a:schemeClr val="accent1"/>
                </a:solidFill>
              </a:rPr>
              <a:t>t-SNE</a:t>
            </a:r>
            <a:endParaRPr sz="1800" b="1">
              <a:solidFill>
                <a:schemeClr val="accent1"/>
              </a:solidFill>
            </a:endParaRPr>
          </a:p>
          <a:p>
            <a:pPr marL="0" marR="0" lvl="0" indent="0" algn="l" rtl="0">
              <a:lnSpc>
                <a:spcPct val="100000"/>
              </a:lnSpc>
              <a:spcBef>
                <a:spcPts val="0"/>
              </a:spcBef>
              <a:spcAft>
                <a:spcPts val="0"/>
              </a:spcAft>
              <a:buClr>
                <a:srgbClr val="000000"/>
              </a:buClr>
              <a:buSzPts val="1800"/>
              <a:buFont typeface="Arial"/>
              <a:buNone/>
            </a:pPr>
            <a:r>
              <a:rPr lang="en-US" i="1">
                <a:solidFill>
                  <a:srgbClr val="888888"/>
                </a:solidFill>
              </a:rPr>
              <a:t>t-SNE is a tool to visualize high-dimensional data. It converts similarities between data points to joint probabilities and tries to minimize the Kullback-Leibler divergence between the joint probabilities of the low-dimensional embedding and the high-dimensional data.</a:t>
            </a:r>
            <a:endParaRPr sz="1400" b="0" i="1" u="none" strike="noStrike" cap="none">
              <a:solidFill>
                <a:srgbClr val="888888"/>
              </a:solidFill>
              <a:latin typeface="Arial"/>
              <a:ea typeface="Arial"/>
              <a:cs typeface="Arial"/>
              <a:sym typeface="Arial"/>
            </a:endParaRPr>
          </a:p>
        </p:txBody>
      </p:sp>
      <p:pic>
        <p:nvPicPr>
          <p:cNvPr id="564" name="Google Shape;564;g17c1caf5870_1_297"/>
          <p:cNvPicPr preferRelativeResize="0"/>
          <p:nvPr/>
        </p:nvPicPr>
        <p:blipFill>
          <a:blip r:embed="rId3">
            <a:alphaModFix/>
          </a:blip>
          <a:stretch>
            <a:fillRect/>
          </a:stretch>
        </p:blipFill>
        <p:spPr>
          <a:xfrm>
            <a:off x="6253575" y="3292000"/>
            <a:ext cx="4324350" cy="2914650"/>
          </a:xfrm>
          <a:prstGeom prst="rect">
            <a:avLst/>
          </a:prstGeom>
          <a:noFill/>
          <a:ln>
            <a:noFill/>
          </a:ln>
        </p:spPr>
      </p:pic>
      <p:sp>
        <p:nvSpPr>
          <p:cNvPr id="565" name="Google Shape;565;g17c1caf5870_1_297"/>
          <p:cNvSpPr txBox="1"/>
          <p:nvPr/>
        </p:nvSpPr>
        <p:spPr>
          <a:xfrm>
            <a:off x="385775" y="1420350"/>
            <a:ext cx="5272200" cy="175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 </a:t>
            </a:r>
            <a:r>
              <a:rPr lang="en-US" sz="1800" b="1">
                <a:solidFill>
                  <a:schemeClr val="accent1"/>
                </a:solidFill>
              </a:rPr>
              <a:t>Confusion Matrix</a:t>
            </a:r>
            <a:endParaRPr sz="1800" b="1">
              <a:solidFill>
                <a:schemeClr val="accent1"/>
              </a:solidFill>
            </a:endParaRPr>
          </a:p>
          <a:p>
            <a:pPr marL="0" marR="0" lvl="0" indent="0" algn="l" rtl="0">
              <a:lnSpc>
                <a:spcPct val="100000"/>
              </a:lnSpc>
              <a:spcBef>
                <a:spcPts val="0"/>
              </a:spcBef>
              <a:spcAft>
                <a:spcPts val="0"/>
              </a:spcAft>
              <a:buClr>
                <a:srgbClr val="000000"/>
              </a:buClr>
              <a:buSzPts val="1800"/>
              <a:buFont typeface="Arial"/>
              <a:buNone/>
            </a:pPr>
            <a:r>
              <a:rPr lang="en-US" i="1">
                <a:solidFill>
                  <a:srgbClr val="888888"/>
                </a:solidFill>
              </a:rPr>
              <a:t>A specific table layout that allows visualization of the performance of an algorithm, typically a supervised learning one. Each row of the matrix represents the instances in an actual class while each column represents the instances in a predicted class, or vice versa.</a:t>
            </a:r>
            <a:endParaRPr i="1">
              <a:solidFill>
                <a:srgbClr val="888888"/>
              </a:solidFill>
            </a:endParaRPr>
          </a:p>
          <a:p>
            <a:pPr marL="0" marR="0" lvl="0" indent="0" algn="l" rtl="0">
              <a:lnSpc>
                <a:spcPct val="100000"/>
              </a:lnSpc>
              <a:spcBef>
                <a:spcPts val="0"/>
              </a:spcBef>
              <a:spcAft>
                <a:spcPts val="0"/>
              </a:spcAft>
              <a:buClr>
                <a:srgbClr val="000000"/>
              </a:buClr>
              <a:buSzPts val="1800"/>
              <a:buFont typeface="Arial"/>
              <a:buNone/>
            </a:pPr>
            <a:r>
              <a:rPr lang="en-US" i="1">
                <a:solidFill>
                  <a:srgbClr val="888888"/>
                </a:solidFill>
              </a:rPr>
              <a:t>Vegetables predict the best.</a:t>
            </a:r>
            <a:endParaRPr i="1">
              <a:solidFill>
                <a:srgbClr val="888888"/>
              </a:solidFill>
            </a:endParaRPr>
          </a:p>
        </p:txBody>
      </p:sp>
      <p:pic>
        <p:nvPicPr>
          <p:cNvPr id="566" name="Google Shape;566;g17c1caf5870_1_297"/>
          <p:cNvPicPr preferRelativeResize="0"/>
          <p:nvPr/>
        </p:nvPicPr>
        <p:blipFill>
          <a:blip r:embed="rId4">
            <a:alphaModFix/>
          </a:blip>
          <a:stretch>
            <a:fillRect/>
          </a:stretch>
        </p:blipFill>
        <p:spPr>
          <a:xfrm>
            <a:off x="961460" y="2872075"/>
            <a:ext cx="3678136" cy="3593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750"/>
                                        <p:tgtEl>
                                          <p:spTgt spid="554"/>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555"/>
                                        </p:tgtEl>
                                        <p:attrNameLst>
                                          <p:attrName>style.visibility</p:attrName>
                                        </p:attrNameLst>
                                      </p:cBhvr>
                                      <p:to>
                                        <p:strVal val="visible"/>
                                      </p:to>
                                    </p:set>
                                    <p:animEffect transition="in" filter="fade">
                                      <p:cBhvr>
                                        <p:cTn id="11" dur="750"/>
                                        <p:tgtEl>
                                          <p:spTgt spid="555"/>
                                        </p:tgtEl>
                                      </p:cBhvr>
                                    </p:animEffect>
                                  </p:childTnLst>
                                </p:cTn>
                              </p:par>
                              <p:par>
                                <p:cTn id="12" presetID="10" presetClass="entr" presetSubtype="0" fill="hold" nodeType="withEffect">
                                  <p:stCondLst>
                                    <p:cond delay="2000"/>
                                  </p:stCondLst>
                                  <p:childTnLst>
                                    <p:set>
                                      <p:cBhvr>
                                        <p:cTn id="13" dur="1" fill="hold">
                                          <p:stCondLst>
                                            <p:cond delay="0"/>
                                          </p:stCondLst>
                                        </p:cTn>
                                        <p:tgtEl>
                                          <p:spTgt spid="559"/>
                                        </p:tgtEl>
                                        <p:attrNameLst>
                                          <p:attrName>style.visibility</p:attrName>
                                        </p:attrNameLst>
                                      </p:cBhvr>
                                      <p:to>
                                        <p:strVal val="visible"/>
                                      </p:to>
                                    </p:set>
                                    <p:animEffect transition="in" filter="fade">
                                      <p:cBhvr>
                                        <p:cTn id="14" dur="750"/>
                                        <p:tgtEl>
                                          <p:spTgt spid="559"/>
                                        </p:tgtEl>
                                      </p:cBhvr>
                                    </p:animEffect>
                                  </p:childTnLst>
                                </p:cTn>
                              </p:par>
                              <p:par>
                                <p:cTn id="15" presetID="10" presetClass="entr" presetSubtype="0" fill="hold" nodeType="withEffect">
                                  <p:stCondLst>
                                    <p:cond delay="2000"/>
                                  </p:stCondLst>
                                  <p:childTnLst>
                                    <p:set>
                                      <p:cBhvr>
                                        <p:cTn id="16" dur="1" fill="hold">
                                          <p:stCondLst>
                                            <p:cond delay="0"/>
                                          </p:stCondLst>
                                        </p:cTn>
                                        <p:tgtEl>
                                          <p:spTgt spid="560"/>
                                        </p:tgtEl>
                                        <p:attrNameLst>
                                          <p:attrName>style.visibility</p:attrName>
                                        </p:attrNameLst>
                                      </p:cBhvr>
                                      <p:to>
                                        <p:strVal val="visible"/>
                                      </p:to>
                                    </p:set>
                                    <p:animEffect transition="in" filter="fade">
                                      <p:cBhvr>
                                        <p:cTn id="17" dur="750"/>
                                        <p:tgtEl>
                                          <p:spTgt spid="560"/>
                                        </p:tgtEl>
                                      </p:cBhvr>
                                    </p:animEffect>
                                  </p:childTnLst>
                                </p:cTn>
                              </p:par>
                              <p:par>
                                <p:cTn id="18" presetID="10" presetClass="entr" presetSubtype="0" fill="hold" nodeType="withEffect">
                                  <p:stCondLst>
                                    <p:cond delay="2000"/>
                                  </p:stCondLst>
                                  <p:childTnLst>
                                    <p:set>
                                      <p:cBhvr>
                                        <p:cTn id="19" dur="1" fill="hold">
                                          <p:stCondLst>
                                            <p:cond delay="0"/>
                                          </p:stCondLst>
                                        </p:cTn>
                                        <p:tgtEl>
                                          <p:spTgt spid="561"/>
                                        </p:tgtEl>
                                        <p:attrNameLst>
                                          <p:attrName>style.visibility</p:attrName>
                                        </p:attrNameLst>
                                      </p:cBhvr>
                                      <p:to>
                                        <p:strVal val="visible"/>
                                      </p:to>
                                    </p:set>
                                    <p:animEffect transition="in" filter="fade">
                                      <p:cBhvr>
                                        <p:cTn id="20" dur="750"/>
                                        <p:tgtEl>
                                          <p:spTgt spid="561"/>
                                        </p:tgtEl>
                                      </p:cBhvr>
                                    </p:animEffect>
                                  </p:childTnLst>
                                </p:cTn>
                              </p:par>
                              <p:par>
                                <p:cTn id="21" presetID="10" presetClass="entr" presetSubtype="0" fill="hold" nodeType="withEffect">
                                  <p:stCondLst>
                                    <p:cond delay="2000"/>
                                  </p:stCondLst>
                                  <p:childTnLst>
                                    <p:set>
                                      <p:cBhvr>
                                        <p:cTn id="22" dur="1" fill="hold">
                                          <p:stCondLst>
                                            <p:cond delay="0"/>
                                          </p:stCondLst>
                                        </p:cTn>
                                        <p:tgtEl>
                                          <p:spTgt spid="562"/>
                                        </p:tgtEl>
                                        <p:attrNameLst>
                                          <p:attrName>style.visibility</p:attrName>
                                        </p:attrNameLst>
                                      </p:cBhvr>
                                      <p:to>
                                        <p:strVal val="visible"/>
                                      </p:to>
                                    </p:set>
                                    <p:animEffect transition="in" filter="fade">
                                      <p:cBhvr>
                                        <p:cTn id="23" dur="750"/>
                                        <p:tgtEl>
                                          <p:spTgt spid="562"/>
                                        </p:tgtEl>
                                      </p:cBhvr>
                                    </p:animEffect>
                                  </p:childTnLst>
                                </p:cTn>
                              </p:par>
                              <p:par>
                                <p:cTn id="24" presetID="10" presetClass="entr" presetSubtype="0" fill="hold" nodeType="withEffect">
                                  <p:stCondLst>
                                    <p:cond delay="2250"/>
                                  </p:stCondLst>
                                  <p:childTnLst>
                                    <p:set>
                                      <p:cBhvr>
                                        <p:cTn id="25" dur="1" fill="hold">
                                          <p:stCondLst>
                                            <p:cond delay="0"/>
                                          </p:stCondLst>
                                        </p:cTn>
                                        <p:tgtEl>
                                          <p:spTgt spid="556"/>
                                        </p:tgtEl>
                                        <p:attrNameLst>
                                          <p:attrName>style.visibility</p:attrName>
                                        </p:attrNameLst>
                                      </p:cBhvr>
                                      <p:to>
                                        <p:strVal val="visible"/>
                                      </p:to>
                                    </p:set>
                                    <p:animEffect transition="in" filter="fade">
                                      <p:cBhvr>
                                        <p:cTn id="26" dur="750"/>
                                        <p:tgtEl>
                                          <p:spTgt spid="556"/>
                                        </p:tgtEl>
                                      </p:cBhvr>
                                    </p:animEffect>
                                  </p:childTnLst>
                                </p:cTn>
                              </p:par>
                              <p:par>
                                <p:cTn id="27" presetID="10" presetClass="entr" presetSubtype="0" fill="hold" nodeType="withEffect">
                                  <p:stCondLst>
                                    <p:cond delay="2400"/>
                                  </p:stCondLst>
                                  <p:childTnLst>
                                    <p:set>
                                      <p:cBhvr>
                                        <p:cTn id="28" dur="1" fill="hold">
                                          <p:stCondLst>
                                            <p:cond delay="0"/>
                                          </p:stCondLst>
                                        </p:cTn>
                                        <p:tgtEl>
                                          <p:spTgt spid="557"/>
                                        </p:tgtEl>
                                        <p:attrNameLst>
                                          <p:attrName>style.visibility</p:attrName>
                                        </p:attrNameLst>
                                      </p:cBhvr>
                                      <p:to>
                                        <p:strVal val="visible"/>
                                      </p:to>
                                    </p:set>
                                    <p:animEffect transition="in" filter="fade">
                                      <p:cBhvr>
                                        <p:cTn id="29" dur="750"/>
                                        <p:tgtEl>
                                          <p:spTgt spid="557"/>
                                        </p:tgtEl>
                                      </p:cBhvr>
                                    </p:animEffect>
                                  </p:childTnLst>
                                </p:cTn>
                              </p:par>
                              <p:par>
                                <p:cTn id="30" presetID="10" presetClass="entr" presetSubtype="0" fill="hold" nodeType="withEffect">
                                  <p:stCondLst>
                                    <p:cond delay="2550"/>
                                  </p:stCondLst>
                                  <p:childTnLst>
                                    <p:set>
                                      <p:cBhvr>
                                        <p:cTn id="31" dur="1" fill="hold">
                                          <p:stCondLst>
                                            <p:cond delay="0"/>
                                          </p:stCondLst>
                                        </p:cTn>
                                        <p:tgtEl>
                                          <p:spTgt spid="558"/>
                                        </p:tgtEl>
                                        <p:attrNameLst>
                                          <p:attrName>style.visibility</p:attrName>
                                        </p:attrNameLst>
                                      </p:cBhvr>
                                      <p:to>
                                        <p:strVal val="visible"/>
                                      </p:to>
                                    </p:set>
                                    <p:animEffect transition="in" filter="fade">
                                      <p:cBhvr>
                                        <p:cTn id="32" dur="75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Visualization</a:t>
            </a:r>
            <a:endParaRPr sz="4000" b="0" i="0" u="none" strike="noStrike" cap="none">
              <a:solidFill>
                <a:schemeClr val="dk2"/>
              </a:solidFill>
              <a:latin typeface="Microsoft Yahei"/>
              <a:ea typeface="Microsoft Yahei"/>
              <a:cs typeface="Microsoft Yahei"/>
              <a:sym typeface="Microsoft Yahei"/>
            </a:endParaRPr>
          </a:p>
        </p:txBody>
      </p:sp>
      <p:cxnSp>
        <p:nvCxnSpPr>
          <p:cNvPr id="572" name="Google Shape;572;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573" name="Google Shape;573;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74" name="Google Shape;574;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75" name="Google Shape;575;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76" name="Google Shape;576;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577" name="Google Shape;577;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578" name="Google Shape;578;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579" name="Google Shape;579;g1745f6b6926_1_26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80" name="Google Shape;580;g1745f6b6926_1_265"/>
          <p:cNvSpPr txBox="1"/>
          <p:nvPr/>
        </p:nvSpPr>
        <p:spPr>
          <a:xfrm>
            <a:off x="982050" y="848600"/>
            <a:ext cx="102243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 </a:t>
            </a:r>
            <a:r>
              <a:rPr lang="en-US" sz="1800" b="1">
                <a:solidFill>
                  <a:schemeClr val="accent1"/>
                </a:solidFill>
              </a:rPr>
              <a:t>Bokeh</a:t>
            </a:r>
            <a:endParaRPr sz="18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i="1">
                <a:solidFill>
                  <a:srgbClr val="888888"/>
                </a:solidFill>
              </a:rPr>
              <a:t>Bokeh is a Python library for creating interactive visualizations for modern web browsers. It helps you build beautiful graphics, ranging from simple plots to complex dashboards with streaming datasets. With Bokeh, you can create JavaScript-powered visualizations without writing any JavaScript yourself.</a:t>
            </a:r>
            <a:endParaRPr sz="1400" b="0" i="1" u="none" strike="noStrike" cap="none">
              <a:solidFill>
                <a:srgbClr val="888888"/>
              </a:solidFill>
              <a:latin typeface="Arial"/>
              <a:ea typeface="Arial"/>
              <a:cs typeface="Arial"/>
              <a:sym typeface="Arial"/>
            </a:endParaRPr>
          </a:p>
        </p:txBody>
      </p:sp>
      <p:pic>
        <p:nvPicPr>
          <p:cNvPr id="581" name="Google Shape;581;g1745f6b6926_1_265"/>
          <p:cNvPicPr preferRelativeResize="0"/>
          <p:nvPr/>
        </p:nvPicPr>
        <p:blipFill>
          <a:blip r:embed="rId3">
            <a:alphaModFix/>
          </a:blip>
          <a:stretch>
            <a:fillRect/>
          </a:stretch>
        </p:blipFill>
        <p:spPr>
          <a:xfrm>
            <a:off x="982097" y="1893800"/>
            <a:ext cx="9953620" cy="4506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750"/>
                                        <p:tgtEl>
                                          <p:spTgt spid="571"/>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572"/>
                                        </p:tgtEl>
                                        <p:attrNameLst>
                                          <p:attrName>style.visibility</p:attrName>
                                        </p:attrNameLst>
                                      </p:cBhvr>
                                      <p:to>
                                        <p:strVal val="visible"/>
                                      </p:to>
                                    </p:set>
                                    <p:animEffect transition="in" filter="fade">
                                      <p:cBhvr>
                                        <p:cTn id="11" dur="750"/>
                                        <p:tgtEl>
                                          <p:spTgt spid="572"/>
                                        </p:tgtEl>
                                      </p:cBhvr>
                                    </p:animEffect>
                                  </p:childTnLst>
                                </p:cTn>
                              </p:par>
                              <p:par>
                                <p:cTn id="12" presetID="10" presetClass="entr" presetSubtype="0" fill="hold" nodeType="withEffect">
                                  <p:stCondLst>
                                    <p:cond delay="2000"/>
                                  </p:stCondLst>
                                  <p:childTnLst>
                                    <p:set>
                                      <p:cBhvr>
                                        <p:cTn id="13" dur="1" fill="hold">
                                          <p:stCondLst>
                                            <p:cond delay="0"/>
                                          </p:stCondLst>
                                        </p:cTn>
                                        <p:tgtEl>
                                          <p:spTgt spid="576"/>
                                        </p:tgtEl>
                                        <p:attrNameLst>
                                          <p:attrName>style.visibility</p:attrName>
                                        </p:attrNameLst>
                                      </p:cBhvr>
                                      <p:to>
                                        <p:strVal val="visible"/>
                                      </p:to>
                                    </p:set>
                                    <p:animEffect transition="in" filter="fade">
                                      <p:cBhvr>
                                        <p:cTn id="14" dur="750"/>
                                        <p:tgtEl>
                                          <p:spTgt spid="576"/>
                                        </p:tgtEl>
                                      </p:cBhvr>
                                    </p:animEffect>
                                  </p:childTnLst>
                                </p:cTn>
                              </p:par>
                              <p:par>
                                <p:cTn id="15" presetID="10" presetClass="entr" presetSubtype="0" fill="hold" nodeType="withEffect">
                                  <p:stCondLst>
                                    <p:cond delay="2000"/>
                                  </p:stCondLst>
                                  <p:childTnLst>
                                    <p:set>
                                      <p:cBhvr>
                                        <p:cTn id="16" dur="1" fill="hold">
                                          <p:stCondLst>
                                            <p:cond delay="0"/>
                                          </p:stCondLst>
                                        </p:cTn>
                                        <p:tgtEl>
                                          <p:spTgt spid="577"/>
                                        </p:tgtEl>
                                        <p:attrNameLst>
                                          <p:attrName>style.visibility</p:attrName>
                                        </p:attrNameLst>
                                      </p:cBhvr>
                                      <p:to>
                                        <p:strVal val="visible"/>
                                      </p:to>
                                    </p:set>
                                    <p:animEffect transition="in" filter="fade">
                                      <p:cBhvr>
                                        <p:cTn id="17" dur="750"/>
                                        <p:tgtEl>
                                          <p:spTgt spid="577"/>
                                        </p:tgtEl>
                                      </p:cBhvr>
                                    </p:animEffect>
                                  </p:childTnLst>
                                </p:cTn>
                              </p:par>
                              <p:par>
                                <p:cTn id="18" presetID="10" presetClass="entr" presetSubtype="0" fill="hold" nodeType="withEffect">
                                  <p:stCondLst>
                                    <p:cond delay="2000"/>
                                  </p:stCondLst>
                                  <p:childTnLst>
                                    <p:set>
                                      <p:cBhvr>
                                        <p:cTn id="19" dur="1" fill="hold">
                                          <p:stCondLst>
                                            <p:cond delay="0"/>
                                          </p:stCondLst>
                                        </p:cTn>
                                        <p:tgtEl>
                                          <p:spTgt spid="578"/>
                                        </p:tgtEl>
                                        <p:attrNameLst>
                                          <p:attrName>style.visibility</p:attrName>
                                        </p:attrNameLst>
                                      </p:cBhvr>
                                      <p:to>
                                        <p:strVal val="visible"/>
                                      </p:to>
                                    </p:set>
                                    <p:animEffect transition="in" filter="fade">
                                      <p:cBhvr>
                                        <p:cTn id="20" dur="750"/>
                                        <p:tgtEl>
                                          <p:spTgt spid="578"/>
                                        </p:tgtEl>
                                      </p:cBhvr>
                                    </p:animEffect>
                                  </p:childTnLst>
                                </p:cTn>
                              </p:par>
                              <p:par>
                                <p:cTn id="21" presetID="10" presetClass="entr" presetSubtype="0" fill="hold" nodeType="withEffect">
                                  <p:stCondLst>
                                    <p:cond delay="2000"/>
                                  </p:stCondLst>
                                  <p:childTnLst>
                                    <p:set>
                                      <p:cBhvr>
                                        <p:cTn id="22" dur="1" fill="hold">
                                          <p:stCondLst>
                                            <p:cond delay="0"/>
                                          </p:stCondLst>
                                        </p:cTn>
                                        <p:tgtEl>
                                          <p:spTgt spid="579"/>
                                        </p:tgtEl>
                                        <p:attrNameLst>
                                          <p:attrName>style.visibility</p:attrName>
                                        </p:attrNameLst>
                                      </p:cBhvr>
                                      <p:to>
                                        <p:strVal val="visible"/>
                                      </p:to>
                                    </p:set>
                                    <p:animEffect transition="in" filter="fade">
                                      <p:cBhvr>
                                        <p:cTn id="23" dur="750"/>
                                        <p:tgtEl>
                                          <p:spTgt spid="579"/>
                                        </p:tgtEl>
                                      </p:cBhvr>
                                    </p:animEffect>
                                  </p:childTnLst>
                                </p:cTn>
                              </p:par>
                              <p:par>
                                <p:cTn id="24" presetID="10" presetClass="entr" presetSubtype="0" fill="hold" nodeType="withEffect">
                                  <p:stCondLst>
                                    <p:cond delay="2250"/>
                                  </p:stCondLst>
                                  <p:childTnLst>
                                    <p:set>
                                      <p:cBhvr>
                                        <p:cTn id="25" dur="1" fill="hold">
                                          <p:stCondLst>
                                            <p:cond delay="0"/>
                                          </p:stCondLst>
                                        </p:cTn>
                                        <p:tgtEl>
                                          <p:spTgt spid="573"/>
                                        </p:tgtEl>
                                        <p:attrNameLst>
                                          <p:attrName>style.visibility</p:attrName>
                                        </p:attrNameLst>
                                      </p:cBhvr>
                                      <p:to>
                                        <p:strVal val="visible"/>
                                      </p:to>
                                    </p:set>
                                    <p:animEffect transition="in" filter="fade">
                                      <p:cBhvr>
                                        <p:cTn id="26" dur="750"/>
                                        <p:tgtEl>
                                          <p:spTgt spid="573"/>
                                        </p:tgtEl>
                                      </p:cBhvr>
                                    </p:animEffect>
                                  </p:childTnLst>
                                </p:cTn>
                              </p:par>
                              <p:par>
                                <p:cTn id="27" presetID="10" presetClass="entr" presetSubtype="0" fill="hold" nodeType="withEffect">
                                  <p:stCondLst>
                                    <p:cond delay="2400"/>
                                  </p:stCondLst>
                                  <p:childTnLst>
                                    <p:set>
                                      <p:cBhvr>
                                        <p:cTn id="28" dur="1" fill="hold">
                                          <p:stCondLst>
                                            <p:cond delay="0"/>
                                          </p:stCondLst>
                                        </p:cTn>
                                        <p:tgtEl>
                                          <p:spTgt spid="574"/>
                                        </p:tgtEl>
                                        <p:attrNameLst>
                                          <p:attrName>style.visibility</p:attrName>
                                        </p:attrNameLst>
                                      </p:cBhvr>
                                      <p:to>
                                        <p:strVal val="visible"/>
                                      </p:to>
                                    </p:set>
                                    <p:animEffect transition="in" filter="fade">
                                      <p:cBhvr>
                                        <p:cTn id="29" dur="750"/>
                                        <p:tgtEl>
                                          <p:spTgt spid="574"/>
                                        </p:tgtEl>
                                      </p:cBhvr>
                                    </p:animEffect>
                                  </p:childTnLst>
                                </p:cTn>
                              </p:par>
                              <p:par>
                                <p:cTn id="30" presetID="10" presetClass="entr" presetSubtype="0" fill="hold" nodeType="withEffect">
                                  <p:stCondLst>
                                    <p:cond delay="2550"/>
                                  </p:stCondLst>
                                  <p:childTnLst>
                                    <p:set>
                                      <p:cBhvr>
                                        <p:cTn id="31" dur="1" fill="hold">
                                          <p:stCondLst>
                                            <p:cond delay="0"/>
                                          </p:stCondLst>
                                        </p:cTn>
                                        <p:tgtEl>
                                          <p:spTgt spid="575"/>
                                        </p:tgtEl>
                                        <p:attrNameLst>
                                          <p:attrName>style.visibility</p:attrName>
                                        </p:attrNameLst>
                                      </p:cBhvr>
                                      <p:to>
                                        <p:strVal val="visible"/>
                                      </p:to>
                                    </p:set>
                                    <p:animEffect transition="in" filter="fade">
                                      <p:cBhvr>
                                        <p:cTn id="32" dur="75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Visualization</a:t>
            </a:r>
            <a:endParaRPr sz="4000" b="0" i="0" u="none" strike="noStrike" cap="none">
              <a:solidFill>
                <a:schemeClr val="dk2"/>
              </a:solidFill>
              <a:latin typeface="Microsoft Yahei"/>
              <a:ea typeface="Microsoft Yahei"/>
              <a:cs typeface="Microsoft Yahei"/>
              <a:sym typeface="Microsoft Yahei"/>
            </a:endParaRPr>
          </a:p>
        </p:txBody>
      </p:sp>
      <p:cxnSp>
        <p:nvCxnSpPr>
          <p:cNvPr id="587" name="Google Shape;587;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588" name="Google Shape;588;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89" name="Google Shape;589;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90" name="Google Shape;590;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591" name="Google Shape;591;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592" name="Google Shape;592;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593" name="Google Shape;593;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594" name="Google Shape;594;g17c1caf5870_1_271"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595" name="Google Shape;595;g17c1caf5870_1_271"/>
          <p:cNvSpPr txBox="1"/>
          <p:nvPr/>
        </p:nvSpPr>
        <p:spPr>
          <a:xfrm>
            <a:off x="961575" y="1096250"/>
            <a:ext cx="10038600" cy="89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Arial"/>
                <a:ea typeface="Arial"/>
                <a:cs typeface="Arial"/>
                <a:sym typeface="Arial"/>
              </a:rPr>
              <a:t>√ </a:t>
            </a:r>
            <a:r>
              <a:rPr lang="en-US" sz="1800" b="1">
                <a:solidFill>
                  <a:schemeClr val="accent1"/>
                </a:solidFill>
              </a:rPr>
              <a:t>Gradio</a:t>
            </a:r>
            <a:endParaRPr sz="1800" b="1"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i="1">
                <a:solidFill>
                  <a:srgbClr val="888888"/>
                </a:solidFill>
              </a:rPr>
              <a:t>Gradio is the fastest way to demo your machine learning model with a friendly web interface so that anyone can use it, anywhere. And we deploy the model on Hugging Face to realize the function of online prediction.</a:t>
            </a:r>
            <a:endParaRPr sz="1400" b="0" i="1" u="none" strike="noStrike" cap="none">
              <a:solidFill>
                <a:srgbClr val="888888"/>
              </a:solidFill>
              <a:latin typeface="Arial"/>
              <a:ea typeface="Arial"/>
              <a:cs typeface="Arial"/>
              <a:sym typeface="Arial"/>
            </a:endParaRPr>
          </a:p>
        </p:txBody>
      </p:sp>
      <p:pic>
        <p:nvPicPr>
          <p:cNvPr id="596" name="Google Shape;596;g17c1caf5870_1_271"/>
          <p:cNvPicPr preferRelativeResize="0"/>
          <p:nvPr/>
        </p:nvPicPr>
        <p:blipFill>
          <a:blip r:embed="rId3">
            <a:alphaModFix/>
          </a:blip>
          <a:stretch>
            <a:fillRect/>
          </a:stretch>
        </p:blipFill>
        <p:spPr>
          <a:xfrm>
            <a:off x="1058935" y="2141450"/>
            <a:ext cx="9934671" cy="4564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750"/>
                                        <p:tgtEl>
                                          <p:spTgt spid="586"/>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587"/>
                                        </p:tgtEl>
                                        <p:attrNameLst>
                                          <p:attrName>style.visibility</p:attrName>
                                        </p:attrNameLst>
                                      </p:cBhvr>
                                      <p:to>
                                        <p:strVal val="visible"/>
                                      </p:to>
                                    </p:set>
                                    <p:animEffect transition="in" filter="fade">
                                      <p:cBhvr>
                                        <p:cTn id="11" dur="750"/>
                                        <p:tgtEl>
                                          <p:spTgt spid="587"/>
                                        </p:tgtEl>
                                      </p:cBhvr>
                                    </p:animEffect>
                                  </p:childTnLst>
                                </p:cTn>
                              </p:par>
                              <p:par>
                                <p:cTn id="12" presetID="10" presetClass="entr" presetSubtype="0" fill="hold" nodeType="withEffect">
                                  <p:stCondLst>
                                    <p:cond delay="2000"/>
                                  </p:stCondLst>
                                  <p:childTnLst>
                                    <p:set>
                                      <p:cBhvr>
                                        <p:cTn id="13" dur="1" fill="hold">
                                          <p:stCondLst>
                                            <p:cond delay="0"/>
                                          </p:stCondLst>
                                        </p:cTn>
                                        <p:tgtEl>
                                          <p:spTgt spid="591"/>
                                        </p:tgtEl>
                                        <p:attrNameLst>
                                          <p:attrName>style.visibility</p:attrName>
                                        </p:attrNameLst>
                                      </p:cBhvr>
                                      <p:to>
                                        <p:strVal val="visible"/>
                                      </p:to>
                                    </p:set>
                                    <p:animEffect transition="in" filter="fade">
                                      <p:cBhvr>
                                        <p:cTn id="14" dur="750"/>
                                        <p:tgtEl>
                                          <p:spTgt spid="591"/>
                                        </p:tgtEl>
                                      </p:cBhvr>
                                    </p:animEffect>
                                  </p:childTnLst>
                                </p:cTn>
                              </p:par>
                              <p:par>
                                <p:cTn id="15" presetID="10" presetClass="entr" presetSubtype="0" fill="hold" nodeType="withEffect">
                                  <p:stCondLst>
                                    <p:cond delay="2000"/>
                                  </p:stCondLst>
                                  <p:childTnLst>
                                    <p:set>
                                      <p:cBhvr>
                                        <p:cTn id="16" dur="1" fill="hold">
                                          <p:stCondLst>
                                            <p:cond delay="0"/>
                                          </p:stCondLst>
                                        </p:cTn>
                                        <p:tgtEl>
                                          <p:spTgt spid="592"/>
                                        </p:tgtEl>
                                        <p:attrNameLst>
                                          <p:attrName>style.visibility</p:attrName>
                                        </p:attrNameLst>
                                      </p:cBhvr>
                                      <p:to>
                                        <p:strVal val="visible"/>
                                      </p:to>
                                    </p:set>
                                    <p:animEffect transition="in" filter="fade">
                                      <p:cBhvr>
                                        <p:cTn id="17" dur="750"/>
                                        <p:tgtEl>
                                          <p:spTgt spid="592"/>
                                        </p:tgtEl>
                                      </p:cBhvr>
                                    </p:animEffect>
                                  </p:childTnLst>
                                </p:cTn>
                              </p:par>
                              <p:par>
                                <p:cTn id="18" presetID="10" presetClass="entr" presetSubtype="0" fill="hold" nodeType="withEffect">
                                  <p:stCondLst>
                                    <p:cond delay="2000"/>
                                  </p:stCondLst>
                                  <p:childTnLst>
                                    <p:set>
                                      <p:cBhvr>
                                        <p:cTn id="19" dur="1" fill="hold">
                                          <p:stCondLst>
                                            <p:cond delay="0"/>
                                          </p:stCondLst>
                                        </p:cTn>
                                        <p:tgtEl>
                                          <p:spTgt spid="593"/>
                                        </p:tgtEl>
                                        <p:attrNameLst>
                                          <p:attrName>style.visibility</p:attrName>
                                        </p:attrNameLst>
                                      </p:cBhvr>
                                      <p:to>
                                        <p:strVal val="visible"/>
                                      </p:to>
                                    </p:set>
                                    <p:animEffect transition="in" filter="fade">
                                      <p:cBhvr>
                                        <p:cTn id="20" dur="750"/>
                                        <p:tgtEl>
                                          <p:spTgt spid="593"/>
                                        </p:tgtEl>
                                      </p:cBhvr>
                                    </p:animEffect>
                                  </p:childTnLst>
                                </p:cTn>
                              </p:par>
                              <p:par>
                                <p:cTn id="21" presetID="10" presetClass="entr" presetSubtype="0" fill="hold" nodeType="withEffect">
                                  <p:stCondLst>
                                    <p:cond delay="2000"/>
                                  </p:stCondLst>
                                  <p:childTnLst>
                                    <p:set>
                                      <p:cBhvr>
                                        <p:cTn id="22" dur="1" fill="hold">
                                          <p:stCondLst>
                                            <p:cond delay="0"/>
                                          </p:stCondLst>
                                        </p:cTn>
                                        <p:tgtEl>
                                          <p:spTgt spid="594"/>
                                        </p:tgtEl>
                                        <p:attrNameLst>
                                          <p:attrName>style.visibility</p:attrName>
                                        </p:attrNameLst>
                                      </p:cBhvr>
                                      <p:to>
                                        <p:strVal val="visible"/>
                                      </p:to>
                                    </p:set>
                                    <p:animEffect transition="in" filter="fade">
                                      <p:cBhvr>
                                        <p:cTn id="23" dur="750"/>
                                        <p:tgtEl>
                                          <p:spTgt spid="594"/>
                                        </p:tgtEl>
                                      </p:cBhvr>
                                    </p:animEffect>
                                  </p:childTnLst>
                                </p:cTn>
                              </p:par>
                              <p:par>
                                <p:cTn id="24" presetID="10" presetClass="entr" presetSubtype="0" fill="hold" nodeType="withEffect">
                                  <p:stCondLst>
                                    <p:cond delay="2250"/>
                                  </p:stCondLst>
                                  <p:childTnLst>
                                    <p:set>
                                      <p:cBhvr>
                                        <p:cTn id="25" dur="1" fill="hold">
                                          <p:stCondLst>
                                            <p:cond delay="0"/>
                                          </p:stCondLst>
                                        </p:cTn>
                                        <p:tgtEl>
                                          <p:spTgt spid="588"/>
                                        </p:tgtEl>
                                        <p:attrNameLst>
                                          <p:attrName>style.visibility</p:attrName>
                                        </p:attrNameLst>
                                      </p:cBhvr>
                                      <p:to>
                                        <p:strVal val="visible"/>
                                      </p:to>
                                    </p:set>
                                    <p:animEffect transition="in" filter="fade">
                                      <p:cBhvr>
                                        <p:cTn id="26" dur="750"/>
                                        <p:tgtEl>
                                          <p:spTgt spid="588"/>
                                        </p:tgtEl>
                                      </p:cBhvr>
                                    </p:animEffect>
                                  </p:childTnLst>
                                </p:cTn>
                              </p:par>
                              <p:par>
                                <p:cTn id="27" presetID="10" presetClass="entr" presetSubtype="0" fill="hold" nodeType="withEffect">
                                  <p:stCondLst>
                                    <p:cond delay="2400"/>
                                  </p:stCondLst>
                                  <p:childTnLst>
                                    <p:set>
                                      <p:cBhvr>
                                        <p:cTn id="28" dur="1" fill="hold">
                                          <p:stCondLst>
                                            <p:cond delay="0"/>
                                          </p:stCondLst>
                                        </p:cTn>
                                        <p:tgtEl>
                                          <p:spTgt spid="589"/>
                                        </p:tgtEl>
                                        <p:attrNameLst>
                                          <p:attrName>style.visibility</p:attrName>
                                        </p:attrNameLst>
                                      </p:cBhvr>
                                      <p:to>
                                        <p:strVal val="visible"/>
                                      </p:to>
                                    </p:set>
                                    <p:animEffect transition="in" filter="fade">
                                      <p:cBhvr>
                                        <p:cTn id="29" dur="750"/>
                                        <p:tgtEl>
                                          <p:spTgt spid="589"/>
                                        </p:tgtEl>
                                      </p:cBhvr>
                                    </p:animEffect>
                                  </p:childTnLst>
                                </p:cTn>
                              </p:par>
                              <p:par>
                                <p:cTn id="30" presetID="10" presetClass="entr" presetSubtype="0" fill="hold" nodeType="withEffect">
                                  <p:stCondLst>
                                    <p:cond delay="2550"/>
                                  </p:stCondLst>
                                  <p:childTnLst>
                                    <p:set>
                                      <p:cBhvr>
                                        <p:cTn id="31" dur="1" fill="hold">
                                          <p:stCondLst>
                                            <p:cond delay="0"/>
                                          </p:stCondLst>
                                        </p:cTn>
                                        <p:tgtEl>
                                          <p:spTgt spid="590"/>
                                        </p:tgtEl>
                                        <p:attrNameLst>
                                          <p:attrName>style.visibility</p:attrName>
                                        </p:attrNameLst>
                                      </p:cBhvr>
                                      <p:to>
                                        <p:strVal val="visible"/>
                                      </p:to>
                                    </p:set>
                                    <p:animEffect transition="in" filter="fade">
                                      <p:cBhvr>
                                        <p:cTn id="32" dur="75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Conclusion</a:t>
            </a:r>
            <a:endParaRPr sz="5400" b="0" i="0" u="none" strike="noStrike" cap="none">
              <a:solidFill>
                <a:schemeClr val="dk2"/>
              </a:solidFill>
              <a:latin typeface="Microsoft Yahei"/>
              <a:ea typeface="Microsoft Yahei"/>
              <a:cs typeface="Microsoft Yahei"/>
              <a:sym typeface="Microsoft Yahei"/>
            </a:endParaRPr>
          </a:p>
        </p:txBody>
      </p:sp>
      <p:sp>
        <p:nvSpPr>
          <p:cNvPr id="602" name="Google Shape;602;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a:t>
            </a:r>
            <a:r>
              <a:rPr lang="en-US" sz="5400">
                <a:solidFill>
                  <a:schemeClr val="dk2"/>
                </a:solidFill>
                <a:latin typeface="Microsoft Yahei"/>
                <a:ea typeface="Microsoft Yahei"/>
                <a:cs typeface="Microsoft Yahei"/>
                <a:sym typeface="Microsoft Yahei"/>
              </a:rPr>
              <a:t>7</a:t>
            </a:r>
            <a:endParaRPr sz="5400" b="0" i="0" u="none" strike="noStrike" cap="none">
              <a:solidFill>
                <a:schemeClr val="dk2"/>
              </a:solidFill>
              <a:latin typeface="Microsoft Yahei"/>
              <a:ea typeface="Microsoft Yahei"/>
              <a:cs typeface="Microsoft Yahei"/>
              <a:sym typeface="Microsoft Yahei"/>
            </a:endParaRPr>
          </a:p>
        </p:txBody>
      </p:sp>
      <p:cxnSp>
        <p:nvCxnSpPr>
          <p:cNvPr id="603" name="Google Shape;603;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604" name="Google Shape;604;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5" name="Google Shape;605;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6" name="Google Shape;606;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7" name="Google Shape;607;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8" name="Google Shape;608;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09" name="Google Shape;609;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10" name="Google Shape;610;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11" name="Google Shape;611;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612" name="Google Shape;612;g1745f6b6926_1_79"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613" name="Google Shape;613;g1745f6b6926_1_79"/>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14" name="Google Shape;614;g1745f6b6926_1_79"/>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15" name="Google Shape;615;g1745f6b6926_1_79"/>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750"/>
                                        <p:tgtEl>
                                          <p:spTgt spid="61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01"/>
                                        </p:tgtEl>
                                        <p:attrNameLst>
                                          <p:attrName>style.visibility</p:attrName>
                                        </p:attrNameLst>
                                      </p:cBhvr>
                                      <p:to>
                                        <p:strVal val="visible"/>
                                      </p:to>
                                    </p:set>
                                    <p:animEffect transition="in" filter="fade">
                                      <p:cBhvr>
                                        <p:cTn id="11" dur="750"/>
                                        <p:tgtEl>
                                          <p:spTgt spid="601"/>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604"/>
                                        </p:tgtEl>
                                        <p:attrNameLst>
                                          <p:attrName>style.visibility</p:attrName>
                                        </p:attrNameLst>
                                      </p:cBhvr>
                                      <p:to>
                                        <p:strVal val="visible"/>
                                      </p:to>
                                    </p:set>
                                    <p:animEffect transition="in" filter="fade">
                                      <p:cBhvr>
                                        <p:cTn id="15" dur="750"/>
                                        <p:tgtEl>
                                          <p:spTgt spid="604"/>
                                        </p:tgtEl>
                                      </p:cBhvr>
                                    </p:animEffect>
                                  </p:childTnLst>
                                </p:cTn>
                              </p:par>
                            </p:childTnLst>
                          </p:cTn>
                        </p:par>
                        <p:par>
                          <p:cTn id="16" fill="hold">
                            <p:stCondLst>
                              <p:cond delay="2250"/>
                            </p:stCondLst>
                            <p:childTnLst>
                              <p:par>
                                <p:cTn id="17" presetID="10" presetClass="entr" presetSubtype="0" fill="hold" nodeType="afterEffect">
                                  <p:stCondLst>
                                    <p:cond delay="1200"/>
                                  </p:stCondLst>
                                  <p:childTnLst>
                                    <p:set>
                                      <p:cBhvr>
                                        <p:cTn id="18" dur="1" fill="hold">
                                          <p:stCondLst>
                                            <p:cond delay="0"/>
                                          </p:stCondLst>
                                        </p:cTn>
                                        <p:tgtEl>
                                          <p:spTgt spid="602"/>
                                        </p:tgtEl>
                                        <p:attrNameLst>
                                          <p:attrName>style.visibility</p:attrName>
                                        </p:attrNameLst>
                                      </p:cBhvr>
                                      <p:to>
                                        <p:strVal val="visible"/>
                                      </p:to>
                                    </p:set>
                                    <p:animEffect transition="in" filter="fade">
                                      <p:cBhvr>
                                        <p:cTn id="19" dur="1300"/>
                                        <p:tgtEl>
                                          <p:spTgt spid="602"/>
                                        </p:tgtEl>
                                      </p:cBhvr>
                                    </p:animEffect>
                                  </p:childTnLst>
                                </p:cTn>
                              </p:par>
                            </p:childTnLst>
                          </p:cTn>
                        </p:par>
                        <p:par>
                          <p:cTn id="20" fill="hold">
                            <p:stCondLst>
                              <p:cond delay="3550"/>
                            </p:stCondLst>
                            <p:childTnLst>
                              <p:par>
                                <p:cTn id="21" presetID="10" presetClass="entr" presetSubtype="0" fill="hold" nodeType="afterEffect">
                                  <p:stCondLst>
                                    <p:cond delay="750"/>
                                  </p:stCondLst>
                                  <p:childTnLst>
                                    <p:set>
                                      <p:cBhvr>
                                        <p:cTn id="22" dur="1" fill="hold">
                                          <p:stCondLst>
                                            <p:cond delay="0"/>
                                          </p:stCondLst>
                                        </p:cTn>
                                        <p:tgtEl>
                                          <p:spTgt spid="603"/>
                                        </p:tgtEl>
                                        <p:attrNameLst>
                                          <p:attrName>style.visibility</p:attrName>
                                        </p:attrNameLst>
                                      </p:cBhvr>
                                      <p:to>
                                        <p:strVal val="visible"/>
                                      </p:to>
                                    </p:set>
                                    <p:animEffect transition="in" filter="fade">
                                      <p:cBhvr>
                                        <p:cTn id="23" dur="750"/>
                                        <p:tgtEl>
                                          <p:spTgt spid="603"/>
                                        </p:tgtEl>
                                      </p:cBhvr>
                                    </p:animEffect>
                                  </p:childTnLst>
                                </p:cTn>
                              </p:par>
                              <p:par>
                                <p:cTn id="24" presetID="10" presetClass="entr" presetSubtype="0" fill="hold" nodeType="withEffect">
                                  <p:stCondLst>
                                    <p:cond delay="750"/>
                                  </p:stCondLst>
                                  <p:childTnLst>
                                    <p:set>
                                      <p:cBhvr>
                                        <p:cTn id="25" dur="1" fill="hold">
                                          <p:stCondLst>
                                            <p:cond delay="0"/>
                                          </p:stCondLst>
                                        </p:cTn>
                                        <p:tgtEl>
                                          <p:spTgt spid="605"/>
                                        </p:tgtEl>
                                        <p:attrNameLst>
                                          <p:attrName>style.visibility</p:attrName>
                                        </p:attrNameLst>
                                      </p:cBhvr>
                                      <p:to>
                                        <p:strVal val="visible"/>
                                      </p:to>
                                    </p:set>
                                    <p:animEffect transition="in" filter="fade">
                                      <p:cBhvr>
                                        <p:cTn id="26" dur="750"/>
                                        <p:tgtEl>
                                          <p:spTgt spid="605"/>
                                        </p:tgtEl>
                                      </p:cBhvr>
                                    </p:animEffect>
                                  </p:childTnLst>
                                </p:cTn>
                              </p:par>
                            </p:childTnLst>
                          </p:cTn>
                        </p:par>
                        <p:par>
                          <p:cTn id="27" fill="hold">
                            <p:stCondLst>
                              <p:cond delay="4300"/>
                            </p:stCondLst>
                            <p:childTnLst>
                              <p:par>
                                <p:cTn id="28" presetID="23" presetClass="entr" presetSubtype="16" fill="hold" nodeType="afterEffect">
                                  <p:stCondLst>
                                    <p:cond delay="1250"/>
                                  </p:stCondLst>
                                  <p:childTnLst>
                                    <p:set>
                                      <p:cBhvr>
                                        <p:cTn id="29" dur="1" fill="hold">
                                          <p:stCondLst>
                                            <p:cond delay="0"/>
                                          </p:stCondLst>
                                        </p:cTn>
                                        <p:tgtEl>
                                          <p:spTgt spid="610"/>
                                        </p:tgtEl>
                                        <p:attrNameLst>
                                          <p:attrName>style.visibility</p:attrName>
                                        </p:attrNameLst>
                                      </p:cBhvr>
                                      <p:to>
                                        <p:strVal val="visible"/>
                                      </p:to>
                                    </p:set>
                                    <p:anim calcmode="lin" valueType="num">
                                      <p:cBhvr additive="base">
                                        <p:cTn id="30" dur="536"/>
                                        <p:tgtEl>
                                          <p:spTgt spid="610"/>
                                        </p:tgtEl>
                                        <p:attrNameLst>
                                          <p:attrName>ppt_w</p:attrName>
                                        </p:attrNameLst>
                                      </p:cBhvr>
                                      <p:tavLst>
                                        <p:tav tm="0">
                                          <p:val>
                                            <p:strVal val="0"/>
                                          </p:val>
                                        </p:tav>
                                        <p:tav tm="100000">
                                          <p:val>
                                            <p:strVal val="#ppt_w"/>
                                          </p:val>
                                        </p:tav>
                                      </p:tavLst>
                                    </p:anim>
                                    <p:anim calcmode="lin" valueType="num">
                                      <p:cBhvr additive="base">
                                        <p:cTn id="31" dur="536"/>
                                        <p:tgtEl>
                                          <p:spTgt spid="610"/>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250"/>
                                  </p:stCondLst>
                                  <p:childTnLst>
                                    <p:set>
                                      <p:cBhvr>
                                        <p:cTn id="33" dur="1" fill="hold">
                                          <p:stCondLst>
                                            <p:cond delay="0"/>
                                          </p:stCondLst>
                                        </p:cTn>
                                        <p:tgtEl>
                                          <p:spTgt spid="609"/>
                                        </p:tgtEl>
                                        <p:attrNameLst>
                                          <p:attrName>style.visibility</p:attrName>
                                        </p:attrNameLst>
                                      </p:cBhvr>
                                      <p:to>
                                        <p:strVal val="visible"/>
                                      </p:to>
                                    </p:set>
                                    <p:anim calcmode="lin" valueType="num">
                                      <p:cBhvr additive="base">
                                        <p:cTn id="34" dur="536"/>
                                        <p:tgtEl>
                                          <p:spTgt spid="609"/>
                                        </p:tgtEl>
                                        <p:attrNameLst>
                                          <p:attrName>ppt_w</p:attrName>
                                        </p:attrNameLst>
                                      </p:cBhvr>
                                      <p:tavLst>
                                        <p:tav tm="0">
                                          <p:val>
                                            <p:strVal val="0"/>
                                          </p:val>
                                        </p:tav>
                                        <p:tav tm="100000">
                                          <p:val>
                                            <p:strVal val="#ppt_w"/>
                                          </p:val>
                                        </p:tav>
                                      </p:tavLst>
                                    </p:anim>
                                    <p:anim calcmode="lin" valueType="num">
                                      <p:cBhvr additive="base">
                                        <p:cTn id="35" dur="536"/>
                                        <p:tgtEl>
                                          <p:spTgt spid="609"/>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1400"/>
                                  </p:stCondLst>
                                  <p:childTnLst>
                                    <p:set>
                                      <p:cBhvr>
                                        <p:cTn id="37" dur="1" fill="hold">
                                          <p:stCondLst>
                                            <p:cond delay="0"/>
                                          </p:stCondLst>
                                        </p:cTn>
                                        <p:tgtEl>
                                          <p:spTgt spid="608"/>
                                        </p:tgtEl>
                                        <p:attrNameLst>
                                          <p:attrName>style.visibility</p:attrName>
                                        </p:attrNameLst>
                                      </p:cBhvr>
                                      <p:to>
                                        <p:strVal val="visible"/>
                                      </p:to>
                                    </p:set>
                                    <p:anim calcmode="lin" valueType="num">
                                      <p:cBhvr additive="base">
                                        <p:cTn id="38" dur="536"/>
                                        <p:tgtEl>
                                          <p:spTgt spid="608"/>
                                        </p:tgtEl>
                                        <p:attrNameLst>
                                          <p:attrName>ppt_w</p:attrName>
                                        </p:attrNameLst>
                                      </p:cBhvr>
                                      <p:tavLst>
                                        <p:tav tm="0">
                                          <p:val>
                                            <p:strVal val="0"/>
                                          </p:val>
                                        </p:tav>
                                        <p:tav tm="100000">
                                          <p:val>
                                            <p:strVal val="#ppt_w"/>
                                          </p:val>
                                        </p:tav>
                                      </p:tavLst>
                                    </p:anim>
                                    <p:anim calcmode="lin" valueType="num">
                                      <p:cBhvr additive="base">
                                        <p:cTn id="39" dur="536"/>
                                        <p:tgtEl>
                                          <p:spTgt spid="608"/>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1550"/>
                                  </p:stCondLst>
                                  <p:childTnLst>
                                    <p:set>
                                      <p:cBhvr>
                                        <p:cTn id="41" dur="1" fill="hold">
                                          <p:stCondLst>
                                            <p:cond delay="0"/>
                                          </p:stCondLst>
                                        </p:cTn>
                                        <p:tgtEl>
                                          <p:spTgt spid="607"/>
                                        </p:tgtEl>
                                        <p:attrNameLst>
                                          <p:attrName>style.visibility</p:attrName>
                                        </p:attrNameLst>
                                      </p:cBhvr>
                                      <p:to>
                                        <p:strVal val="visible"/>
                                      </p:to>
                                    </p:set>
                                    <p:anim calcmode="lin" valueType="num">
                                      <p:cBhvr additive="base">
                                        <p:cTn id="42" dur="536"/>
                                        <p:tgtEl>
                                          <p:spTgt spid="607"/>
                                        </p:tgtEl>
                                        <p:attrNameLst>
                                          <p:attrName>ppt_w</p:attrName>
                                        </p:attrNameLst>
                                      </p:cBhvr>
                                      <p:tavLst>
                                        <p:tav tm="0">
                                          <p:val>
                                            <p:strVal val="0"/>
                                          </p:val>
                                        </p:tav>
                                        <p:tav tm="100000">
                                          <p:val>
                                            <p:strVal val="#ppt_w"/>
                                          </p:val>
                                        </p:tav>
                                      </p:tavLst>
                                    </p:anim>
                                    <p:anim calcmode="lin" valueType="num">
                                      <p:cBhvr additive="base">
                                        <p:cTn id="43" dur="536"/>
                                        <p:tgtEl>
                                          <p:spTgt spid="607"/>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1700"/>
                                  </p:stCondLst>
                                  <p:childTnLst>
                                    <p:set>
                                      <p:cBhvr>
                                        <p:cTn id="45" dur="1" fill="hold">
                                          <p:stCondLst>
                                            <p:cond delay="0"/>
                                          </p:stCondLst>
                                        </p:cTn>
                                        <p:tgtEl>
                                          <p:spTgt spid="606"/>
                                        </p:tgtEl>
                                        <p:attrNameLst>
                                          <p:attrName>style.visibility</p:attrName>
                                        </p:attrNameLst>
                                      </p:cBhvr>
                                      <p:to>
                                        <p:strVal val="visible"/>
                                      </p:to>
                                    </p:set>
                                    <p:anim calcmode="lin" valueType="num">
                                      <p:cBhvr additive="base">
                                        <p:cTn id="46" dur="536"/>
                                        <p:tgtEl>
                                          <p:spTgt spid="606"/>
                                        </p:tgtEl>
                                        <p:attrNameLst>
                                          <p:attrName>ppt_w</p:attrName>
                                        </p:attrNameLst>
                                      </p:cBhvr>
                                      <p:tavLst>
                                        <p:tav tm="0">
                                          <p:val>
                                            <p:strVal val="0"/>
                                          </p:val>
                                        </p:tav>
                                        <p:tav tm="100000">
                                          <p:val>
                                            <p:strVal val="#ppt_w"/>
                                          </p:val>
                                        </p:tav>
                                      </p:tavLst>
                                    </p:anim>
                                    <p:anim calcmode="lin" valueType="num">
                                      <p:cBhvr additive="base">
                                        <p:cTn id="47" dur="536"/>
                                        <p:tgtEl>
                                          <p:spTgt spid="606"/>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1850"/>
                                  </p:stCondLst>
                                  <p:childTnLst>
                                    <p:set>
                                      <p:cBhvr>
                                        <p:cTn id="49" dur="1" fill="hold">
                                          <p:stCondLst>
                                            <p:cond delay="0"/>
                                          </p:stCondLst>
                                        </p:cTn>
                                        <p:tgtEl>
                                          <p:spTgt spid="611"/>
                                        </p:tgtEl>
                                        <p:attrNameLst>
                                          <p:attrName>style.visibility</p:attrName>
                                        </p:attrNameLst>
                                      </p:cBhvr>
                                      <p:to>
                                        <p:strVal val="visible"/>
                                      </p:to>
                                    </p:set>
                                    <p:animEffect transition="in" filter="fade">
                                      <p:cBhvr>
                                        <p:cTn id="50" dur="75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185258" y="319242"/>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a:solidFill>
                  <a:schemeClr val="dk2"/>
                </a:solidFill>
                <a:latin typeface="Microsoft Yahei"/>
                <a:ea typeface="Microsoft Yahei"/>
                <a:cs typeface="Microsoft Yahei"/>
                <a:sym typeface="Microsoft Yahei"/>
              </a:rPr>
              <a:t>Conclusion</a:t>
            </a:r>
            <a:endParaRPr sz="4000">
              <a:solidFill>
                <a:schemeClr val="dk2"/>
              </a:solidFill>
              <a:latin typeface="Microsoft Yahei"/>
              <a:ea typeface="Microsoft Yahei"/>
              <a:cs typeface="Microsoft Yahei"/>
              <a:sym typeface="Microsoft Yahei"/>
            </a:endParaRPr>
          </a:p>
        </p:txBody>
      </p:sp>
      <p:cxnSp>
        <p:nvCxnSpPr>
          <p:cNvPr id="621" name="Google Shape;621;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4076" y="1027252"/>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622" name="Google Shape;622;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6375"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23" name="Google Shape;623;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3008" y="6465651"/>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24" name="Google Shape;624;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9641" y="6465651"/>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25" name="Google Shape;625;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61444" y="6516667"/>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626" name="Google Shape;626;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90323" y="6516667"/>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627" name="Google Shape;627;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6535" y="6465651"/>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628" name="Google Shape;628;g17c1caf5870_1_312"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4476" y="6469828"/>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pic>
        <p:nvPicPr>
          <p:cNvPr id="3" name="图片 2" descr="图表, 条形图&#10;&#10;描述已自动生成">
            <a:extLst>
              <a:ext uri="{FF2B5EF4-FFF2-40B4-BE49-F238E27FC236}">
                <a16:creationId xmlns:a16="http://schemas.microsoft.com/office/drawing/2014/main" id="{3806EB64-82A4-0969-804C-749FBE82A894}"/>
              </a:ext>
            </a:extLst>
          </p:cNvPr>
          <p:cNvPicPr>
            <a:picLocks noChangeAspect="1"/>
          </p:cNvPicPr>
          <p:nvPr/>
        </p:nvPicPr>
        <p:blipFill>
          <a:blip r:embed="rId3"/>
          <a:stretch>
            <a:fillRect/>
          </a:stretch>
        </p:blipFill>
        <p:spPr>
          <a:xfrm>
            <a:off x="409677" y="1628150"/>
            <a:ext cx="11535398" cy="4287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750"/>
                                        <p:tgtEl>
                                          <p:spTgt spid="620"/>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621"/>
                                        </p:tgtEl>
                                        <p:attrNameLst>
                                          <p:attrName>style.visibility</p:attrName>
                                        </p:attrNameLst>
                                      </p:cBhvr>
                                      <p:to>
                                        <p:strVal val="visible"/>
                                      </p:to>
                                    </p:set>
                                    <p:animEffect transition="in" filter="fade">
                                      <p:cBhvr>
                                        <p:cTn id="11" dur="750"/>
                                        <p:tgtEl>
                                          <p:spTgt spid="621"/>
                                        </p:tgtEl>
                                      </p:cBhvr>
                                    </p:animEffect>
                                  </p:childTnLst>
                                </p:cTn>
                              </p:par>
                              <p:par>
                                <p:cTn id="12" presetID="10" presetClass="entr" presetSubtype="0" fill="hold" nodeType="withEffect">
                                  <p:stCondLst>
                                    <p:cond delay="2000"/>
                                  </p:stCondLst>
                                  <p:childTnLst>
                                    <p:set>
                                      <p:cBhvr>
                                        <p:cTn id="13" dur="1" fill="hold">
                                          <p:stCondLst>
                                            <p:cond delay="0"/>
                                          </p:stCondLst>
                                        </p:cTn>
                                        <p:tgtEl>
                                          <p:spTgt spid="625"/>
                                        </p:tgtEl>
                                        <p:attrNameLst>
                                          <p:attrName>style.visibility</p:attrName>
                                        </p:attrNameLst>
                                      </p:cBhvr>
                                      <p:to>
                                        <p:strVal val="visible"/>
                                      </p:to>
                                    </p:set>
                                    <p:animEffect transition="in" filter="fade">
                                      <p:cBhvr>
                                        <p:cTn id="14" dur="750"/>
                                        <p:tgtEl>
                                          <p:spTgt spid="625"/>
                                        </p:tgtEl>
                                      </p:cBhvr>
                                    </p:animEffect>
                                  </p:childTnLst>
                                </p:cTn>
                              </p:par>
                              <p:par>
                                <p:cTn id="15" presetID="10" presetClass="entr" presetSubtype="0" fill="hold" nodeType="withEffect">
                                  <p:stCondLst>
                                    <p:cond delay="2000"/>
                                  </p:stCondLst>
                                  <p:childTnLst>
                                    <p:set>
                                      <p:cBhvr>
                                        <p:cTn id="16" dur="1" fill="hold">
                                          <p:stCondLst>
                                            <p:cond delay="0"/>
                                          </p:stCondLst>
                                        </p:cTn>
                                        <p:tgtEl>
                                          <p:spTgt spid="626"/>
                                        </p:tgtEl>
                                        <p:attrNameLst>
                                          <p:attrName>style.visibility</p:attrName>
                                        </p:attrNameLst>
                                      </p:cBhvr>
                                      <p:to>
                                        <p:strVal val="visible"/>
                                      </p:to>
                                    </p:set>
                                    <p:animEffect transition="in" filter="fade">
                                      <p:cBhvr>
                                        <p:cTn id="17" dur="750"/>
                                        <p:tgtEl>
                                          <p:spTgt spid="626"/>
                                        </p:tgtEl>
                                      </p:cBhvr>
                                    </p:animEffect>
                                  </p:childTnLst>
                                </p:cTn>
                              </p:par>
                              <p:par>
                                <p:cTn id="18" presetID="10" presetClass="entr" presetSubtype="0" fill="hold" nodeType="withEffect">
                                  <p:stCondLst>
                                    <p:cond delay="2000"/>
                                  </p:stCondLst>
                                  <p:childTnLst>
                                    <p:set>
                                      <p:cBhvr>
                                        <p:cTn id="19" dur="1" fill="hold">
                                          <p:stCondLst>
                                            <p:cond delay="0"/>
                                          </p:stCondLst>
                                        </p:cTn>
                                        <p:tgtEl>
                                          <p:spTgt spid="627"/>
                                        </p:tgtEl>
                                        <p:attrNameLst>
                                          <p:attrName>style.visibility</p:attrName>
                                        </p:attrNameLst>
                                      </p:cBhvr>
                                      <p:to>
                                        <p:strVal val="visible"/>
                                      </p:to>
                                    </p:set>
                                    <p:animEffect transition="in" filter="fade">
                                      <p:cBhvr>
                                        <p:cTn id="20" dur="750"/>
                                        <p:tgtEl>
                                          <p:spTgt spid="627"/>
                                        </p:tgtEl>
                                      </p:cBhvr>
                                    </p:animEffect>
                                  </p:childTnLst>
                                </p:cTn>
                              </p:par>
                              <p:par>
                                <p:cTn id="21" presetID="10" presetClass="entr" presetSubtype="0" fill="hold" nodeType="withEffect">
                                  <p:stCondLst>
                                    <p:cond delay="2000"/>
                                  </p:stCondLst>
                                  <p:childTnLst>
                                    <p:set>
                                      <p:cBhvr>
                                        <p:cTn id="22" dur="1" fill="hold">
                                          <p:stCondLst>
                                            <p:cond delay="0"/>
                                          </p:stCondLst>
                                        </p:cTn>
                                        <p:tgtEl>
                                          <p:spTgt spid="628"/>
                                        </p:tgtEl>
                                        <p:attrNameLst>
                                          <p:attrName>style.visibility</p:attrName>
                                        </p:attrNameLst>
                                      </p:cBhvr>
                                      <p:to>
                                        <p:strVal val="visible"/>
                                      </p:to>
                                    </p:set>
                                    <p:animEffect transition="in" filter="fade">
                                      <p:cBhvr>
                                        <p:cTn id="23" dur="750"/>
                                        <p:tgtEl>
                                          <p:spTgt spid="628"/>
                                        </p:tgtEl>
                                      </p:cBhvr>
                                    </p:animEffect>
                                  </p:childTnLst>
                                </p:cTn>
                              </p:par>
                              <p:par>
                                <p:cTn id="24" presetID="10" presetClass="entr" presetSubtype="0" fill="hold" nodeType="withEffect">
                                  <p:stCondLst>
                                    <p:cond delay="2250"/>
                                  </p:stCondLst>
                                  <p:childTnLst>
                                    <p:set>
                                      <p:cBhvr>
                                        <p:cTn id="25" dur="1" fill="hold">
                                          <p:stCondLst>
                                            <p:cond delay="0"/>
                                          </p:stCondLst>
                                        </p:cTn>
                                        <p:tgtEl>
                                          <p:spTgt spid="622"/>
                                        </p:tgtEl>
                                        <p:attrNameLst>
                                          <p:attrName>style.visibility</p:attrName>
                                        </p:attrNameLst>
                                      </p:cBhvr>
                                      <p:to>
                                        <p:strVal val="visible"/>
                                      </p:to>
                                    </p:set>
                                    <p:animEffect transition="in" filter="fade">
                                      <p:cBhvr>
                                        <p:cTn id="26" dur="750"/>
                                        <p:tgtEl>
                                          <p:spTgt spid="622"/>
                                        </p:tgtEl>
                                      </p:cBhvr>
                                    </p:animEffect>
                                  </p:childTnLst>
                                </p:cTn>
                              </p:par>
                              <p:par>
                                <p:cTn id="27" presetID="10" presetClass="entr" presetSubtype="0" fill="hold" nodeType="withEffect">
                                  <p:stCondLst>
                                    <p:cond delay="2400"/>
                                  </p:stCondLst>
                                  <p:childTnLst>
                                    <p:set>
                                      <p:cBhvr>
                                        <p:cTn id="28" dur="1" fill="hold">
                                          <p:stCondLst>
                                            <p:cond delay="0"/>
                                          </p:stCondLst>
                                        </p:cTn>
                                        <p:tgtEl>
                                          <p:spTgt spid="623"/>
                                        </p:tgtEl>
                                        <p:attrNameLst>
                                          <p:attrName>style.visibility</p:attrName>
                                        </p:attrNameLst>
                                      </p:cBhvr>
                                      <p:to>
                                        <p:strVal val="visible"/>
                                      </p:to>
                                    </p:set>
                                    <p:animEffect transition="in" filter="fade">
                                      <p:cBhvr>
                                        <p:cTn id="29" dur="750"/>
                                        <p:tgtEl>
                                          <p:spTgt spid="623"/>
                                        </p:tgtEl>
                                      </p:cBhvr>
                                    </p:animEffect>
                                  </p:childTnLst>
                                </p:cTn>
                              </p:par>
                              <p:par>
                                <p:cTn id="30" presetID="10" presetClass="entr" presetSubtype="0" fill="hold" nodeType="withEffect">
                                  <p:stCondLst>
                                    <p:cond delay="2550"/>
                                  </p:stCondLst>
                                  <p:childTnLst>
                                    <p:set>
                                      <p:cBhvr>
                                        <p:cTn id="31" dur="1" fill="hold">
                                          <p:stCondLst>
                                            <p:cond delay="0"/>
                                          </p:stCondLst>
                                        </p:cTn>
                                        <p:tgtEl>
                                          <p:spTgt spid="624"/>
                                        </p:tgtEl>
                                        <p:attrNameLst>
                                          <p:attrName>style.visibility</p:attrName>
                                        </p:attrNameLst>
                                      </p:cBhvr>
                                      <p:to>
                                        <p:strVal val="visible"/>
                                      </p:to>
                                    </p:set>
                                    <p:animEffect transition="in" filter="fade">
                                      <p:cBhvr>
                                        <p:cTn id="32" dur="75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06342" y="1649883"/>
            <a:ext cx="792367" cy="792367"/>
            <a:chOff x="7006342" y="1649883"/>
            <a:chExt cx="792367" cy="792367"/>
          </a:xfrm>
        </p:grpSpPr>
        <p:sp>
          <p:nvSpPr>
            <p:cNvPr id="635" name="Google Shape;635;p6"/>
            <p:cNvSpPr/>
            <p:nvPr/>
          </p:nvSpPr>
          <p:spPr>
            <a:xfrm>
              <a:off x="7006342" y="1649883"/>
              <a:ext cx="792367" cy="7923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636" name="Google Shape;636;p6"/>
            <p:cNvGrpSpPr/>
            <p:nvPr/>
          </p:nvGrpSpPr>
          <p:grpSpPr>
            <a:xfrm>
              <a:off x="7006342" y="1649883"/>
              <a:ext cx="792367" cy="792367"/>
              <a:chOff x="6941885" y="1585426"/>
              <a:chExt cx="921281" cy="921281"/>
            </a:xfrm>
          </p:grpSpPr>
          <p:sp>
            <p:nvSpPr>
              <p:cNvPr id="637" name="Google Shape;637;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38" name="Google Shape;638;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39" name="Google Shape;639;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0" name="Google Shape;640;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grpSp>
        <p:nvGrpSpPr>
          <p:cNvPr id="641" name="Google Shape;64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06342" y="3268757"/>
            <a:ext cx="792367" cy="793022"/>
            <a:chOff x="7006342" y="3268757"/>
            <a:chExt cx="792367" cy="793022"/>
          </a:xfrm>
        </p:grpSpPr>
        <p:sp>
          <p:nvSpPr>
            <p:cNvPr id="642" name="Google Shape;642;p6"/>
            <p:cNvSpPr/>
            <p:nvPr/>
          </p:nvSpPr>
          <p:spPr>
            <a:xfrm>
              <a:off x="7006342" y="3268757"/>
              <a:ext cx="792367" cy="7923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643" name="Google Shape;643;p6"/>
            <p:cNvGrpSpPr/>
            <p:nvPr/>
          </p:nvGrpSpPr>
          <p:grpSpPr>
            <a:xfrm>
              <a:off x="7006342" y="3269412"/>
              <a:ext cx="792367" cy="792367"/>
              <a:chOff x="6941885" y="1585426"/>
              <a:chExt cx="921281" cy="921281"/>
            </a:xfrm>
          </p:grpSpPr>
          <p:sp>
            <p:nvSpPr>
              <p:cNvPr id="644" name="Google Shape;644;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5" name="Google Shape;645;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6" name="Google Shape;646;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47" name="Google Shape;647;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grpSp>
        <p:nvGrpSpPr>
          <p:cNvPr id="648" name="Google Shape;64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06342" y="4848461"/>
            <a:ext cx="792367" cy="793394"/>
            <a:chOff x="7006342" y="4848461"/>
            <a:chExt cx="792367" cy="793394"/>
          </a:xfrm>
        </p:grpSpPr>
        <p:sp>
          <p:nvSpPr>
            <p:cNvPr id="649" name="Google Shape;649;p6"/>
            <p:cNvSpPr/>
            <p:nvPr/>
          </p:nvSpPr>
          <p:spPr>
            <a:xfrm>
              <a:off x="7006342" y="4848461"/>
              <a:ext cx="792367" cy="79236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650" name="Google Shape;650;p6"/>
            <p:cNvGrpSpPr/>
            <p:nvPr/>
          </p:nvGrpSpPr>
          <p:grpSpPr>
            <a:xfrm>
              <a:off x="7006342" y="4849488"/>
              <a:ext cx="792367" cy="792367"/>
              <a:chOff x="6941885" y="1585426"/>
              <a:chExt cx="921281" cy="921281"/>
            </a:xfrm>
          </p:grpSpPr>
          <p:sp>
            <p:nvSpPr>
              <p:cNvPr id="651" name="Google Shape;651;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52" name="Google Shape;652;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53" name="Google Shape;653;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54" name="Google Shape;654;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grpSp>
        <p:nvGrpSpPr>
          <p:cNvPr id="655" name="Google Shape;655;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802909" y="5065626"/>
            <a:ext cx="4982546" cy="1198132"/>
            <a:chOff x="802909" y="5065626"/>
            <a:chExt cx="4982546" cy="1198132"/>
          </a:xfrm>
        </p:grpSpPr>
        <p:sp>
          <p:nvSpPr>
            <p:cNvPr id="656" name="Google Shape;656;p6"/>
            <p:cNvSpPr/>
            <p:nvPr/>
          </p:nvSpPr>
          <p:spPr>
            <a:xfrm>
              <a:off x="802909" y="5065626"/>
              <a:ext cx="4982546" cy="1198132"/>
            </a:xfrm>
            <a:custGeom>
              <a:avLst/>
              <a:gdLst/>
              <a:ahLst/>
              <a:cxnLst/>
              <a:rect l="l" t="t" r="r" b="b"/>
              <a:pathLst>
                <a:path w="4982546" h="1198132" extrusionOk="0">
                  <a:moveTo>
                    <a:pt x="677387" y="0"/>
                  </a:moveTo>
                  <a:lnTo>
                    <a:pt x="4305159" y="0"/>
                  </a:lnTo>
                  <a:lnTo>
                    <a:pt x="4982546" y="1198132"/>
                  </a:lnTo>
                  <a:lnTo>
                    <a:pt x="0" y="1198132"/>
                  </a:lnTo>
                  <a:lnTo>
                    <a:pt x="677387" y="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57" name="Google Shape;657;p6"/>
            <p:cNvSpPr/>
            <p:nvPr/>
          </p:nvSpPr>
          <p:spPr>
            <a:xfrm>
              <a:off x="1309228" y="6208057"/>
              <a:ext cx="3969908" cy="55701"/>
            </a:xfrm>
            <a:custGeom>
              <a:avLst/>
              <a:gdLst/>
              <a:ahLst/>
              <a:cxnLst/>
              <a:rect l="l" t="t" r="r" b="b"/>
              <a:pathLst>
                <a:path w="3969908" h="55701" extrusionOk="0">
                  <a:moveTo>
                    <a:pt x="31492" y="0"/>
                  </a:moveTo>
                  <a:lnTo>
                    <a:pt x="3938417" y="0"/>
                  </a:lnTo>
                  <a:lnTo>
                    <a:pt x="3969908" y="55701"/>
                  </a:lnTo>
                  <a:lnTo>
                    <a:pt x="0" y="55701"/>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sp>
        <p:nvSpPr>
          <p:cNvPr id="658" name="Google Shape;65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403890" y="1857307"/>
            <a:ext cx="1780584" cy="1574708"/>
          </a:xfrm>
          <a:custGeom>
            <a:avLst/>
            <a:gdLst/>
            <a:ahLst/>
            <a:cxnLst/>
            <a:rect l="l" t="t" r="r" b="b"/>
            <a:pathLst>
              <a:path w="1780584" h="1574708" extrusionOk="0">
                <a:moveTo>
                  <a:pt x="890292" y="0"/>
                </a:moveTo>
                <a:lnTo>
                  <a:pt x="1780584" y="1574708"/>
                </a:lnTo>
                <a:lnTo>
                  <a:pt x="0" y="1574708"/>
                </a:lnTo>
                <a:lnTo>
                  <a:pt x="89029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59" name="Google Shape;659;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521003" y="3504015"/>
            <a:ext cx="3546358" cy="1489611"/>
          </a:xfrm>
          <a:custGeom>
            <a:avLst/>
            <a:gdLst/>
            <a:ahLst/>
            <a:cxnLst/>
            <a:rect l="l" t="t" r="r" b="b"/>
            <a:pathLst>
              <a:path w="3546358" h="1489611" extrusionOk="0">
                <a:moveTo>
                  <a:pt x="842181" y="0"/>
                </a:moveTo>
                <a:lnTo>
                  <a:pt x="2704178" y="0"/>
                </a:lnTo>
                <a:lnTo>
                  <a:pt x="3546358" y="1489611"/>
                </a:lnTo>
                <a:lnTo>
                  <a:pt x="0" y="1489611"/>
                </a:lnTo>
                <a:lnTo>
                  <a:pt x="84218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60" name="Google Shape;660;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610458" y="2741289"/>
            <a:ext cx="1367448" cy="478465"/>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Microsoft Yahei"/>
                <a:ea typeface="Microsoft Yahei"/>
                <a:cs typeface="Microsoft Yahei"/>
                <a:sym typeface="Microsoft Yahei"/>
              </a:rPr>
              <a:t>Data Sources</a:t>
            </a:r>
            <a:endParaRPr sz="1600" b="0" i="0" u="none" strike="noStrike" cap="none">
              <a:solidFill>
                <a:schemeClr val="lt1"/>
              </a:solidFill>
              <a:latin typeface="Microsoft Yahei"/>
              <a:ea typeface="Microsoft Yahei"/>
              <a:cs typeface="Microsoft Yahei"/>
              <a:sym typeface="Microsoft Yahei"/>
            </a:endParaRPr>
          </a:p>
        </p:txBody>
      </p:sp>
      <p:sp>
        <p:nvSpPr>
          <p:cNvPr id="661" name="Google Shape;66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314315" y="4077727"/>
            <a:ext cx="19596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Microsoft Yahei"/>
                <a:ea typeface="Microsoft Yahei"/>
                <a:cs typeface="Microsoft Yahei"/>
                <a:sym typeface="Microsoft Yahei"/>
              </a:rPr>
              <a:t>Model Highlights</a:t>
            </a:r>
            <a:endParaRPr sz="1800" b="0" i="0" u="none" strike="noStrike" cap="none">
              <a:solidFill>
                <a:schemeClr val="lt1"/>
              </a:solidFill>
              <a:latin typeface="Microsoft Yahei"/>
              <a:ea typeface="Microsoft Yahei"/>
              <a:cs typeface="Microsoft Yahei"/>
              <a:sym typeface="Microsoft Yahei"/>
            </a:endParaRPr>
          </a:p>
        </p:txBody>
      </p:sp>
      <p:sp>
        <p:nvSpPr>
          <p:cNvPr id="662" name="Google Shape;662;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31225" y="5423500"/>
            <a:ext cx="2125800" cy="4692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Visualization &amp; Online App</a:t>
            </a:r>
            <a:endParaRPr sz="2000" b="0" i="0" u="none" strike="noStrike" cap="none">
              <a:solidFill>
                <a:srgbClr val="3F3F3F"/>
              </a:solidFill>
              <a:latin typeface="Microsoft Yahei"/>
              <a:ea typeface="Microsoft Yahei"/>
              <a:cs typeface="Microsoft Yahei"/>
              <a:sym typeface="Microsoft Yahei"/>
            </a:endParaRPr>
          </a:p>
        </p:txBody>
      </p:sp>
      <p:sp>
        <p:nvSpPr>
          <p:cNvPr id="663" name="Google Shape;663;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7257851" y="1901393"/>
            <a:ext cx="289350" cy="289348"/>
          </a:xfrm>
          <a:custGeom>
            <a:avLst/>
            <a:gdLst/>
            <a:ahLst/>
            <a:cxnLst/>
            <a:rect l="l" t="t" r="r" b="b"/>
            <a:pathLst>
              <a:path w="1504" h="1504" extrusionOk="0">
                <a:moveTo>
                  <a:pt x="1025" y="1146"/>
                </a:moveTo>
                <a:lnTo>
                  <a:pt x="868" y="1146"/>
                </a:lnTo>
                <a:lnTo>
                  <a:pt x="868" y="792"/>
                </a:lnTo>
                <a:lnTo>
                  <a:pt x="1504" y="792"/>
                </a:lnTo>
                <a:lnTo>
                  <a:pt x="1504" y="1504"/>
                </a:lnTo>
                <a:lnTo>
                  <a:pt x="607" y="1504"/>
                </a:lnTo>
                <a:lnTo>
                  <a:pt x="0" y="890"/>
                </a:lnTo>
                <a:lnTo>
                  <a:pt x="0" y="0"/>
                </a:lnTo>
                <a:lnTo>
                  <a:pt x="716" y="0"/>
                </a:lnTo>
                <a:lnTo>
                  <a:pt x="716" y="593"/>
                </a:lnTo>
                <a:lnTo>
                  <a:pt x="358" y="593"/>
                </a:lnTo>
                <a:lnTo>
                  <a:pt x="358" y="434"/>
                </a:lnTo>
                <a:lnTo>
                  <a:pt x="558" y="434"/>
                </a:lnTo>
                <a:lnTo>
                  <a:pt x="558" y="159"/>
                </a:lnTo>
                <a:lnTo>
                  <a:pt x="159" y="159"/>
                </a:lnTo>
                <a:lnTo>
                  <a:pt x="159" y="823"/>
                </a:lnTo>
                <a:lnTo>
                  <a:pt x="674" y="1345"/>
                </a:lnTo>
                <a:lnTo>
                  <a:pt x="1345" y="1345"/>
                </a:lnTo>
                <a:lnTo>
                  <a:pt x="1345" y="951"/>
                </a:lnTo>
                <a:lnTo>
                  <a:pt x="1025" y="951"/>
                </a:lnTo>
                <a:lnTo>
                  <a:pt x="1025" y="114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64" name="Google Shape;66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7242844" y="5069572"/>
            <a:ext cx="319362" cy="350144"/>
          </a:xfrm>
          <a:custGeom>
            <a:avLst/>
            <a:gdLst/>
            <a:ahLst/>
            <a:cxnLst/>
            <a:rect l="l" t="t" r="r" b="b"/>
            <a:pathLst>
              <a:path w="700" h="767" extrusionOk="0">
                <a:moveTo>
                  <a:pt x="67" y="416"/>
                </a:moveTo>
                <a:cubicBezTo>
                  <a:pt x="67" y="573"/>
                  <a:pt x="194" y="701"/>
                  <a:pt x="350" y="701"/>
                </a:cubicBezTo>
                <a:cubicBezTo>
                  <a:pt x="507" y="701"/>
                  <a:pt x="633" y="573"/>
                  <a:pt x="633" y="414"/>
                </a:cubicBezTo>
                <a:cubicBezTo>
                  <a:pt x="633" y="333"/>
                  <a:pt x="596" y="258"/>
                  <a:pt x="532" y="207"/>
                </a:cubicBezTo>
                <a:cubicBezTo>
                  <a:pt x="525" y="232"/>
                  <a:pt x="514" y="256"/>
                  <a:pt x="500" y="279"/>
                </a:cubicBezTo>
                <a:cubicBezTo>
                  <a:pt x="492" y="293"/>
                  <a:pt x="476" y="309"/>
                  <a:pt x="452" y="330"/>
                </a:cubicBezTo>
                <a:cubicBezTo>
                  <a:pt x="399" y="378"/>
                  <a:pt x="399" y="378"/>
                  <a:pt x="399" y="378"/>
                </a:cubicBezTo>
                <a:cubicBezTo>
                  <a:pt x="397" y="307"/>
                  <a:pt x="397" y="307"/>
                  <a:pt x="397" y="307"/>
                </a:cubicBezTo>
                <a:cubicBezTo>
                  <a:pt x="396" y="295"/>
                  <a:pt x="396" y="283"/>
                  <a:pt x="396" y="271"/>
                </a:cubicBezTo>
                <a:cubicBezTo>
                  <a:pt x="396" y="172"/>
                  <a:pt x="321" y="87"/>
                  <a:pt x="219" y="70"/>
                </a:cubicBezTo>
                <a:cubicBezTo>
                  <a:pt x="215" y="70"/>
                  <a:pt x="211" y="69"/>
                  <a:pt x="207" y="69"/>
                </a:cubicBezTo>
                <a:cubicBezTo>
                  <a:pt x="204" y="92"/>
                  <a:pt x="202" y="108"/>
                  <a:pt x="199" y="118"/>
                </a:cubicBezTo>
                <a:cubicBezTo>
                  <a:pt x="188" y="163"/>
                  <a:pt x="161" y="206"/>
                  <a:pt x="120" y="254"/>
                </a:cubicBezTo>
                <a:cubicBezTo>
                  <a:pt x="116" y="257"/>
                  <a:pt x="116" y="257"/>
                  <a:pt x="116" y="257"/>
                </a:cubicBezTo>
                <a:cubicBezTo>
                  <a:pt x="84" y="301"/>
                  <a:pt x="67" y="357"/>
                  <a:pt x="67" y="416"/>
                </a:cubicBezTo>
                <a:close/>
                <a:moveTo>
                  <a:pt x="469" y="183"/>
                </a:moveTo>
                <a:cubicBezTo>
                  <a:pt x="471" y="176"/>
                  <a:pt x="474" y="164"/>
                  <a:pt x="477" y="147"/>
                </a:cubicBezTo>
                <a:cubicBezTo>
                  <a:pt x="486" y="105"/>
                  <a:pt x="486" y="105"/>
                  <a:pt x="486" y="105"/>
                </a:cubicBezTo>
                <a:cubicBezTo>
                  <a:pt x="525" y="125"/>
                  <a:pt x="525" y="125"/>
                  <a:pt x="525" y="125"/>
                </a:cubicBezTo>
                <a:cubicBezTo>
                  <a:pt x="545" y="135"/>
                  <a:pt x="559" y="143"/>
                  <a:pt x="567" y="150"/>
                </a:cubicBezTo>
                <a:cubicBezTo>
                  <a:pt x="650" y="213"/>
                  <a:pt x="700" y="309"/>
                  <a:pt x="700" y="414"/>
                </a:cubicBezTo>
                <a:cubicBezTo>
                  <a:pt x="700" y="610"/>
                  <a:pt x="544" y="767"/>
                  <a:pt x="350" y="767"/>
                </a:cubicBezTo>
                <a:cubicBezTo>
                  <a:pt x="157" y="767"/>
                  <a:pt x="0" y="610"/>
                  <a:pt x="0" y="416"/>
                </a:cubicBezTo>
                <a:cubicBezTo>
                  <a:pt x="0" y="342"/>
                  <a:pt x="22" y="272"/>
                  <a:pt x="64" y="216"/>
                </a:cubicBezTo>
                <a:cubicBezTo>
                  <a:pt x="66" y="214"/>
                  <a:pt x="66" y="214"/>
                  <a:pt x="66" y="214"/>
                </a:cubicBezTo>
                <a:cubicBezTo>
                  <a:pt x="70" y="209"/>
                  <a:pt x="70" y="209"/>
                  <a:pt x="70" y="209"/>
                </a:cubicBezTo>
                <a:cubicBezTo>
                  <a:pt x="105" y="169"/>
                  <a:pt x="126" y="135"/>
                  <a:pt x="135" y="101"/>
                </a:cubicBezTo>
                <a:cubicBezTo>
                  <a:pt x="137" y="93"/>
                  <a:pt x="140" y="69"/>
                  <a:pt x="143" y="31"/>
                </a:cubicBezTo>
                <a:cubicBezTo>
                  <a:pt x="146" y="0"/>
                  <a:pt x="146" y="0"/>
                  <a:pt x="146" y="0"/>
                </a:cubicBezTo>
                <a:cubicBezTo>
                  <a:pt x="177" y="1"/>
                  <a:pt x="177" y="1"/>
                  <a:pt x="177" y="1"/>
                </a:cubicBezTo>
                <a:cubicBezTo>
                  <a:pt x="202" y="1"/>
                  <a:pt x="219" y="3"/>
                  <a:pt x="231" y="5"/>
                </a:cubicBezTo>
                <a:cubicBezTo>
                  <a:pt x="346" y="24"/>
                  <a:pt x="435" y="110"/>
                  <a:pt x="457" y="219"/>
                </a:cubicBezTo>
                <a:cubicBezTo>
                  <a:pt x="462" y="207"/>
                  <a:pt x="466" y="195"/>
                  <a:pt x="469" y="1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65" name="Google Shape;665;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1549039"/>
            <a:ext cx="2589977" cy="46935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0" i="0" u="none" strike="noStrike" cap="none">
                <a:solidFill>
                  <a:schemeClr val="accent2"/>
                </a:solidFill>
                <a:latin typeface="Microsoft Yahei"/>
                <a:ea typeface="Microsoft Yahei"/>
                <a:cs typeface="Microsoft Yahei"/>
                <a:sym typeface="Microsoft Yahei"/>
              </a:rPr>
              <a:t>Data Sources</a:t>
            </a:r>
            <a:endParaRPr sz="2000" b="0" i="0" u="none" strike="noStrike" cap="none">
              <a:solidFill>
                <a:schemeClr val="accent2"/>
              </a:solidFill>
              <a:latin typeface="Microsoft Yahei"/>
              <a:ea typeface="Microsoft Yahei"/>
              <a:cs typeface="Microsoft Yahei"/>
              <a:sym typeface="Microsoft Yahei"/>
            </a:endParaRPr>
          </a:p>
        </p:txBody>
      </p:sp>
      <p:sp>
        <p:nvSpPr>
          <p:cNvPr id="666" name="Google Shape;666;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0" y="1956375"/>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en-US" sz="1200" b="0" i="1" u="none" strike="noStrike" cap="none">
                <a:solidFill>
                  <a:srgbClr val="7F7F7F"/>
                </a:solidFill>
                <a:latin typeface="Arial"/>
                <a:ea typeface="Arial"/>
                <a:cs typeface="Arial"/>
                <a:sym typeface="Arial"/>
              </a:rPr>
              <a:t>(待补充)</a:t>
            </a:r>
            <a:endParaRPr sz="1200" b="0" i="1" u="none" strike="noStrike" cap="none">
              <a:solidFill>
                <a:srgbClr val="7F7F7F"/>
              </a:solidFill>
              <a:latin typeface="Arial"/>
              <a:ea typeface="Arial"/>
              <a:cs typeface="Arial"/>
              <a:sym typeface="Arial"/>
            </a:endParaRPr>
          </a:p>
        </p:txBody>
      </p:sp>
      <p:sp>
        <p:nvSpPr>
          <p:cNvPr id="667" name="Google Shape;667;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3159667"/>
            <a:ext cx="2589977" cy="46935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0" i="0" u="none" strike="noStrike" cap="none">
                <a:solidFill>
                  <a:schemeClr val="accent2"/>
                </a:solidFill>
                <a:latin typeface="Microsoft Yahei"/>
                <a:ea typeface="Microsoft Yahei"/>
                <a:cs typeface="Microsoft Yahei"/>
                <a:sym typeface="Microsoft Yahei"/>
              </a:rPr>
              <a:t>Model Highlights </a:t>
            </a:r>
            <a:endParaRPr sz="2000" b="0" i="0" u="none" strike="noStrike" cap="none">
              <a:solidFill>
                <a:schemeClr val="accent2"/>
              </a:solidFill>
              <a:latin typeface="Microsoft Yahei"/>
              <a:ea typeface="Microsoft Yahei"/>
              <a:cs typeface="Microsoft Yahei"/>
              <a:sym typeface="Microsoft Yahei"/>
            </a:endParaRPr>
          </a:p>
        </p:txBody>
      </p:sp>
      <p:sp>
        <p:nvSpPr>
          <p:cNvPr id="668" name="Google Shape;66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3566991"/>
            <a:ext cx="3378532" cy="55002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en-US" sz="1200" b="0" i="1" u="none" strike="noStrike" cap="none">
                <a:solidFill>
                  <a:srgbClr val="7F7F7F"/>
                </a:solidFill>
                <a:latin typeface="Arial"/>
                <a:ea typeface="Arial"/>
                <a:cs typeface="Arial"/>
                <a:sym typeface="Arial"/>
              </a:rPr>
              <a:t>(待补充)</a:t>
            </a:r>
            <a:endParaRPr sz="1200" b="0" i="0" u="none" strike="noStrike" cap="none">
              <a:solidFill>
                <a:srgbClr val="7F7F7F"/>
              </a:solidFill>
              <a:latin typeface="Microsoft Yahei"/>
              <a:ea typeface="Microsoft Yahei"/>
              <a:cs typeface="Microsoft Yahei"/>
              <a:sym typeface="Microsoft Yahei"/>
            </a:endParaRPr>
          </a:p>
        </p:txBody>
      </p:sp>
      <p:sp>
        <p:nvSpPr>
          <p:cNvPr id="669" name="Google Shape;669;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46" y="4721850"/>
            <a:ext cx="3697500" cy="469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2000"/>
              <a:buFont typeface="Arial"/>
              <a:buNone/>
            </a:pPr>
            <a:r>
              <a:rPr lang="en-US" sz="2000">
                <a:solidFill>
                  <a:srgbClr val="3F3F3F"/>
                </a:solidFill>
                <a:latin typeface="Microsoft Yahei"/>
                <a:ea typeface="Microsoft Yahei"/>
                <a:cs typeface="Microsoft Yahei"/>
                <a:sym typeface="Microsoft Yahei"/>
              </a:rPr>
              <a:t>Visualization &amp; Online App</a:t>
            </a:r>
            <a:endParaRPr sz="2000">
              <a:solidFill>
                <a:schemeClr val="dk2"/>
              </a:solidFill>
              <a:latin typeface="Microsoft Yahei"/>
              <a:ea typeface="Microsoft Yahei"/>
              <a:cs typeface="Microsoft Yahei"/>
              <a:sym typeface="Microsoft Yahei"/>
            </a:endParaRPr>
          </a:p>
        </p:txBody>
      </p:sp>
      <p:sp>
        <p:nvSpPr>
          <p:cNvPr id="670" name="Google Shape;670;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10559" y="5129164"/>
            <a:ext cx="3378532" cy="550022"/>
          </a:xfrm>
          <a:prstGeom prst="rect">
            <a:avLst/>
          </a:prstGeom>
          <a:noFill/>
          <a:ln>
            <a:noFill/>
          </a:ln>
        </p:spPr>
        <p:txBody>
          <a:bodyPr spcFirstLastPara="1" wrap="square" lIns="91425" tIns="45700" rIns="91425" bIns="45700" anchor="t" anchorCtr="0">
            <a:spAutoFit/>
          </a:bodyPr>
          <a:lstStyle/>
          <a:p>
            <a:pPr marL="0" lvl="0" indent="0" algn="l" rtl="0">
              <a:lnSpc>
                <a:spcPct val="130000"/>
              </a:lnSpc>
              <a:spcBef>
                <a:spcPts val="0"/>
              </a:spcBef>
              <a:spcAft>
                <a:spcPts val="0"/>
              </a:spcAft>
              <a:buClr>
                <a:schemeClr val="dk1"/>
              </a:buClr>
              <a:buSzPts val="1200"/>
              <a:buFont typeface="Arial"/>
              <a:buNone/>
            </a:pPr>
            <a:r>
              <a:rPr lang="en-US" sz="1200" i="1">
                <a:solidFill>
                  <a:srgbClr val="7F7F7F"/>
                </a:solidFill>
              </a:rPr>
              <a:t>(待补充)</a:t>
            </a:r>
            <a:endParaRPr sz="1200" i="1">
              <a:solidFill>
                <a:srgbClr val="7F7F7F"/>
              </a:solidFill>
            </a:endParaRPr>
          </a:p>
        </p:txBody>
      </p:sp>
      <p:grpSp>
        <p:nvGrpSpPr>
          <p:cNvPr id="671" name="Google Shape;67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254195" y="3490253"/>
            <a:ext cx="296660" cy="349374"/>
            <a:chOff x="7111003" y="3051102"/>
            <a:chExt cx="360064" cy="424044"/>
          </a:xfrm>
        </p:grpSpPr>
        <p:sp>
          <p:nvSpPr>
            <p:cNvPr id="672" name="Google Shape;672;p6"/>
            <p:cNvSpPr/>
            <p:nvPr/>
          </p:nvSpPr>
          <p:spPr>
            <a:xfrm>
              <a:off x="7111003" y="3051102"/>
              <a:ext cx="360064" cy="424044"/>
            </a:xfrm>
            <a:custGeom>
              <a:avLst/>
              <a:gdLst/>
              <a:ahLst/>
              <a:cxnLst/>
              <a:rect l="l" t="t" r="r" b="b"/>
              <a:pathLst>
                <a:path w="650" h="766" extrusionOk="0">
                  <a:moveTo>
                    <a:pt x="376" y="724"/>
                  </a:moveTo>
                  <a:cubicBezTo>
                    <a:pt x="321" y="676"/>
                    <a:pt x="321" y="676"/>
                    <a:pt x="321" y="676"/>
                  </a:cubicBezTo>
                  <a:cubicBezTo>
                    <a:pt x="311" y="667"/>
                    <a:pt x="302" y="659"/>
                    <a:pt x="292" y="651"/>
                  </a:cubicBezTo>
                  <a:cubicBezTo>
                    <a:pt x="291" y="649"/>
                    <a:pt x="291" y="649"/>
                    <a:pt x="291" y="649"/>
                  </a:cubicBezTo>
                  <a:cubicBezTo>
                    <a:pt x="108" y="487"/>
                    <a:pt x="67" y="384"/>
                    <a:pt x="67" y="324"/>
                  </a:cubicBezTo>
                  <a:cubicBezTo>
                    <a:pt x="67" y="182"/>
                    <a:pt x="183" y="66"/>
                    <a:pt x="325" y="66"/>
                  </a:cubicBezTo>
                  <a:cubicBezTo>
                    <a:pt x="468" y="66"/>
                    <a:pt x="584" y="182"/>
                    <a:pt x="584" y="324"/>
                  </a:cubicBezTo>
                  <a:cubicBezTo>
                    <a:pt x="584" y="378"/>
                    <a:pt x="550" y="468"/>
                    <a:pt x="406" y="607"/>
                  </a:cubicBezTo>
                  <a:cubicBezTo>
                    <a:pt x="457" y="651"/>
                    <a:pt x="457" y="651"/>
                    <a:pt x="457" y="651"/>
                  </a:cubicBezTo>
                  <a:cubicBezTo>
                    <a:pt x="586" y="525"/>
                    <a:pt x="650" y="416"/>
                    <a:pt x="650" y="324"/>
                  </a:cubicBezTo>
                  <a:cubicBezTo>
                    <a:pt x="650" y="145"/>
                    <a:pt x="505" y="0"/>
                    <a:pt x="325" y="0"/>
                  </a:cubicBezTo>
                  <a:cubicBezTo>
                    <a:pt x="146" y="0"/>
                    <a:pt x="0" y="145"/>
                    <a:pt x="0" y="324"/>
                  </a:cubicBezTo>
                  <a:cubicBezTo>
                    <a:pt x="0" y="443"/>
                    <a:pt x="109" y="591"/>
                    <a:pt x="325" y="766"/>
                  </a:cubicBezTo>
                  <a:cubicBezTo>
                    <a:pt x="342" y="752"/>
                    <a:pt x="359" y="738"/>
                    <a:pt x="376" y="72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3" name="Google Shape;673;p6"/>
            <p:cNvSpPr/>
            <p:nvPr/>
          </p:nvSpPr>
          <p:spPr>
            <a:xfrm>
              <a:off x="7201588" y="3140941"/>
              <a:ext cx="178895" cy="178895"/>
            </a:xfrm>
            <a:custGeom>
              <a:avLst/>
              <a:gdLst/>
              <a:ahLst/>
              <a:cxnLst/>
              <a:rect l="l" t="t" r="r" b="b"/>
              <a:pathLst>
                <a:path w="283" h="283" extrusionOk="0">
                  <a:moveTo>
                    <a:pt x="141" y="217"/>
                  </a:moveTo>
                  <a:cubicBezTo>
                    <a:pt x="183" y="217"/>
                    <a:pt x="216" y="183"/>
                    <a:pt x="216" y="142"/>
                  </a:cubicBezTo>
                  <a:cubicBezTo>
                    <a:pt x="216" y="100"/>
                    <a:pt x="183" y="67"/>
                    <a:pt x="141" y="67"/>
                  </a:cubicBezTo>
                  <a:cubicBezTo>
                    <a:pt x="100" y="67"/>
                    <a:pt x="66" y="100"/>
                    <a:pt x="66" y="142"/>
                  </a:cubicBezTo>
                  <a:cubicBezTo>
                    <a:pt x="66" y="183"/>
                    <a:pt x="100" y="217"/>
                    <a:pt x="141" y="217"/>
                  </a:cubicBezTo>
                  <a:close/>
                  <a:moveTo>
                    <a:pt x="141" y="283"/>
                  </a:moveTo>
                  <a:cubicBezTo>
                    <a:pt x="63" y="283"/>
                    <a:pt x="0" y="220"/>
                    <a:pt x="0" y="142"/>
                  </a:cubicBezTo>
                  <a:cubicBezTo>
                    <a:pt x="0" y="63"/>
                    <a:pt x="63" y="0"/>
                    <a:pt x="141" y="0"/>
                  </a:cubicBezTo>
                  <a:cubicBezTo>
                    <a:pt x="220" y="0"/>
                    <a:pt x="283" y="63"/>
                    <a:pt x="283" y="142"/>
                  </a:cubicBezTo>
                  <a:cubicBezTo>
                    <a:pt x="283" y="220"/>
                    <a:pt x="220" y="283"/>
                    <a:pt x="141" y="2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sp>
        <p:nvSpPr>
          <p:cNvPr id="674" name="Google Shape;67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909687" y="5248134"/>
            <a:ext cx="793264" cy="355385"/>
          </a:xfrm>
          <a:custGeom>
            <a:avLst/>
            <a:gdLst/>
            <a:ahLst/>
            <a:cxnLst/>
            <a:rect l="l" t="t" r="r" b="b"/>
            <a:pathLst>
              <a:path w="793264" h="355385" extrusionOk="0">
                <a:moveTo>
                  <a:pt x="0" y="355385"/>
                </a:moveTo>
                <a:cubicBezTo>
                  <a:pt x="248389" y="203968"/>
                  <a:pt x="514923" y="84560"/>
                  <a:pt x="793264" y="0"/>
                </a:cubicBezTo>
                <a:lnTo>
                  <a:pt x="0" y="355385"/>
                </a:lnTo>
                <a:close/>
              </a:path>
              <a:path w="793264" h="355385" fill="none" extrusionOk="0">
                <a:moveTo>
                  <a:pt x="0" y="355385"/>
                </a:moveTo>
                <a:cubicBezTo>
                  <a:pt x="248389" y="203968"/>
                  <a:pt x="514923" y="84560"/>
                  <a:pt x="793264" y="0"/>
                </a:cubicBezTo>
              </a:path>
            </a:pathLst>
          </a:custGeom>
          <a:noFill/>
          <a:ln w="254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5" name="Google Shape;675;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090999" y="3627525"/>
            <a:ext cx="1611467" cy="632996"/>
          </a:xfrm>
          <a:custGeom>
            <a:avLst/>
            <a:gdLst/>
            <a:ahLst/>
            <a:cxnLst/>
            <a:rect l="l" t="t" r="r" b="b"/>
            <a:pathLst>
              <a:path w="1611467" h="632996" extrusionOk="0">
                <a:moveTo>
                  <a:pt x="0" y="632996"/>
                </a:moveTo>
                <a:cubicBezTo>
                  <a:pt x="496482" y="330342"/>
                  <a:pt x="1041731" y="116164"/>
                  <a:pt x="1611467" y="0"/>
                </a:cubicBezTo>
                <a:lnTo>
                  <a:pt x="0" y="632996"/>
                </a:lnTo>
                <a:close/>
              </a:path>
              <a:path w="1611467" h="632996" fill="none" extrusionOk="0">
                <a:moveTo>
                  <a:pt x="0" y="632996"/>
                </a:moveTo>
                <a:cubicBezTo>
                  <a:pt x="496482" y="330342"/>
                  <a:pt x="1041731" y="116164"/>
                  <a:pt x="1611467" y="0"/>
                </a:cubicBezTo>
              </a:path>
            </a:pathLst>
          </a:custGeom>
          <a:noFill/>
          <a:ln w="254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6" name="Google Shape;676;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273868" y="2036882"/>
            <a:ext cx="2405033" cy="883193"/>
          </a:xfrm>
          <a:custGeom>
            <a:avLst/>
            <a:gdLst/>
            <a:ahLst/>
            <a:cxnLst/>
            <a:rect l="l" t="t" r="r" b="b"/>
            <a:pathLst>
              <a:path w="2405033" h="883193" extrusionOk="0">
                <a:moveTo>
                  <a:pt x="0" y="883193"/>
                </a:moveTo>
                <a:cubicBezTo>
                  <a:pt x="736227" y="434391"/>
                  <a:pt x="1553324" y="134331"/>
                  <a:pt x="2405033" y="0"/>
                </a:cubicBezTo>
                <a:lnTo>
                  <a:pt x="0" y="883193"/>
                </a:lnTo>
                <a:close/>
              </a:path>
              <a:path w="2405033" h="883193" fill="none" extrusionOk="0">
                <a:moveTo>
                  <a:pt x="0" y="883193"/>
                </a:moveTo>
                <a:cubicBezTo>
                  <a:pt x="736227" y="434391"/>
                  <a:pt x="1553324" y="134331"/>
                  <a:pt x="2405033" y="0"/>
                </a:cubicBezTo>
              </a:path>
            </a:pathLst>
          </a:custGeom>
          <a:noFill/>
          <a:ln w="254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677" name="Google Shape;677;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86923"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Conclusion</a:t>
            </a:r>
            <a:endParaRPr sz="4000" b="0" i="0" u="none" strike="noStrike" cap="none">
              <a:solidFill>
                <a:schemeClr val="dk2"/>
              </a:solidFill>
              <a:latin typeface="Microsoft Yahei"/>
              <a:ea typeface="Microsoft Yahei"/>
              <a:cs typeface="Microsoft Yahei"/>
              <a:sym typeface="Microsoft Yahei"/>
            </a:endParaRPr>
          </a:p>
        </p:txBody>
      </p:sp>
      <p:cxnSp>
        <p:nvCxnSpPr>
          <p:cNvPr id="678" name="Google Shape;678;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78023" y="1055011"/>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679" name="Google Shape;679;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3158593" y="2003387"/>
            <a:ext cx="271180" cy="297288"/>
          </a:xfrm>
          <a:custGeom>
            <a:avLst/>
            <a:gdLst/>
            <a:ahLst/>
            <a:cxnLst/>
            <a:rect l="l" t="t" r="r" b="b"/>
            <a:pathLst>
              <a:path w="244844" h="151986" extrusionOk="0">
                <a:moveTo>
                  <a:pt x="122422" y="0"/>
                </a:moveTo>
                <a:lnTo>
                  <a:pt x="244844" y="122422"/>
                </a:lnTo>
                <a:lnTo>
                  <a:pt x="215280" y="151986"/>
                </a:lnTo>
                <a:lnTo>
                  <a:pt x="122422" y="59128"/>
                </a:lnTo>
                <a:lnTo>
                  <a:pt x="29564" y="151986"/>
                </a:lnTo>
                <a:lnTo>
                  <a:pt x="0" y="122422"/>
                </a:lnTo>
                <a:close/>
              </a:path>
            </a:pathLst>
          </a:custGeom>
          <a:gradFill>
            <a:gsLst>
              <a:gs pos="0">
                <a:srgbClr val="FFFFFF">
                  <a:alpha val="0"/>
                </a:srgbClr>
              </a:gs>
              <a:gs pos="25000">
                <a:srgbClr val="FFFFFF">
                  <a:alpha val="0"/>
                </a:srgbClr>
              </a:gs>
              <a:gs pos="85000">
                <a:srgbClr val="FFFFFF">
                  <a:alpha val="74509"/>
                </a:srgbClr>
              </a:gs>
              <a:gs pos="100000">
                <a:srgbClr val="FFFFFF">
                  <a:alpha val="74509"/>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680" name="Google Shape;680;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flipH="1">
            <a:off x="824857" y="5554218"/>
            <a:ext cx="147787" cy="261402"/>
          </a:xfrm>
          <a:prstGeom prst="straightConnector1">
            <a:avLst/>
          </a:prstGeom>
          <a:noFill/>
          <a:ln w="19050" cap="flat" cmpd="sng">
            <a:solidFill>
              <a:srgbClr val="D8D8D8"/>
            </a:solidFill>
            <a:prstDash val="solid"/>
            <a:miter lim="800000"/>
            <a:headEnd type="none" w="sm" len="sm"/>
            <a:tailEnd type="none" w="sm" len="sm"/>
          </a:ln>
        </p:spPr>
      </p:cxnSp>
      <p:cxnSp>
        <p:nvCxnSpPr>
          <p:cNvPr id="681" name="Google Shape;681;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35769" y="6263758"/>
            <a:ext cx="140495" cy="0"/>
          </a:xfrm>
          <a:prstGeom prst="straightConnector1">
            <a:avLst/>
          </a:prstGeom>
          <a:noFill/>
          <a:ln w="19050" cap="flat" cmpd="sng">
            <a:solidFill>
              <a:srgbClr val="D8D8D8"/>
            </a:solidFill>
            <a:prstDash val="solid"/>
            <a:miter lim="800000"/>
            <a:headEnd type="none" w="sm" len="sm"/>
            <a:tailEnd type="none" w="sm" len="sm"/>
          </a:ln>
        </p:spPr>
      </p:cxnSp>
      <p:sp>
        <p:nvSpPr>
          <p:cNvPr id="682" name="Google Shape;682;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3642302">
            <a:off x="605773" y="6123706"/>
            <a:ext cx="71441" cy="71441"/>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83" name="Google Shape;683;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3642302">
            <a:off x="673140" y="6003635"/>
            <a:ext cx="71441" cy="71441"/>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84" name="Google Shape;684;p6"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3642302">
            <a:off x="740507" y="5883564"/>
            <a:ext cx="71441" cy="71441"/>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7"/>
                                        </p:tgtEl>
                                        <p:attrNameLst>
                                          <p:attrName>style.visibility</p:attrName>
                                        </p:attrNameLst>
                                      </p:cBhvr>
                                      <p:to>
                                        <p:strVal val="visible"/>
                                      </p:to>
                                    </p:set>
                                    <p:animEffect transition="in" filter="fade">
                                      <p:cBhvr>
                                        <p:cTn id="7" dur="750"/>
                                        <p:tgtEl>
                                          <p:spTgt spid="677"/>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678"/>
                                        </p:tgtEl>
                                        <p:attrNameLst>
                                          <p:attrName>style.visibility</p:attrName>
                                        </p:attrNameLst>
                                      </p:cBhvr>
                                      <p:to>
                                        <p:strVal val="visible"/>
                                      </p:to>
                                    </p:set>
                                    <p:animEffect transition="in" filter="fade">
                                      <p:cBhvr>
                                        <p:cTn id="11" dur="750"/>
                                        <p:tgtEl>
                                          <p:spTgt spid="678"/>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655"/>
                                        </p:tgtEl>
                                        <p:attrNameLst>
                                          <p:attrName>style.visibility</p:attrName>
                                        </p:attrNameLst>
                                      </p:cBhvr>
                                      <p:to>
                                        <p:strVal val="visible"/>
                                      </p:to>
                                    </p:set>
                                    <p:animEffect transition="in" filter="fade">
                                      <p:cBhvr>
                                        <p:cTn id="15" dur="750"/>
                                        <p:tgtEl>
                                          <p:spTgt spid="655"/>
                                        </p:tgtEl>
                                      </p:cBhvr>
                                    </p:animEffect>
                                  </p:childTnLst>
                                </p:cTn>
                              </p:par>
                              <p:par>
                                <p:cTn id="16" presetID="10" presetClass="entr" presetSubtype="0" fill="hold" nodeType="withEffect">
                                  <p:stCondLst>
                                    <p:cond delay="900"/>
                                  </p:stCondLst>
                                  <p:childTnLst>
                                    <p:set>
                                      <p:cBhvr>
                                        <p:cTn id="17" dur="1" fill="hold">
                                          <p:stCondLst>
                                            <p:cond delay="0"/>
                                          </p:stCondLst>
                                        </p:cTn>
                                        <p:tgtEl>
                                          <p:spTgt spid="659"/>
                                        </p:tgtEl>
                                        <p:attrNameLst>
                                          <p:attrName>style.visibility</p:attrName>
                                        </p:attrNameLst>
                                      </p:cBhvr>
                                      <p:to>
                                        <p:strVal val="visible"/>
                                      </p:to>
                                    </p:set>
                                    <p:animEffect transition="in" filter="fade">
                                      <p:cBhvr>
                                        <p:cTn id="18" dur="750"/>
                                        <p:tgtEl>
                                          <p:spTgt spid="659"/>
                                        </p:tgtEl>
                                      </p:cBhvr>
                                    </p:animEffect>
                                  </p:childTnLst>
                                </p:cTn>
                              </p:par>
                              <p:par>
                                <p:cTn id="19" presetID="10" presetClass="entr" presetSubtype="0" fill="hold" nodeType="withEffect">
                                  <p:stCondLst>
                                    <p:cond delay="1050"/>
                                  </p:stCondLst>
                                  <p:childTnLst>
                                    <p:set>
                                      <p:cBhvr>
                                        <p:cTn id="20" dur="1" fill="hold">
                                          <p:stCondLst>
                                            <p:cond delay="0"/>
                                          </p:stCondLst>
                                        </p:cTn>
                                        <p:tgtEl>
                                          <p:spTgt spid="658"/>
                                        </p:tgtEl>
                                        <p:attrNameLst>
                                          <p:attrName>style.visibility</p:attrName>
                                        </p:attrNameLst>
                                      </p:cBhvr>
                                      <p:to>
                                        <p:strVal val="visible"/>
                                      </p:to>
                                    </p:set>
                                    <p:animEffect transition="in" filter="fade">
                                      <p:cBhvr>
                                        <p:cTn id="21" dur="750"/>
                                        <p:tgtEl>
                                          <p:spTgt spid="658"/>
                                        </p:tgtEl>
                                      </p:cBhvr>
                                    </p:animEffect>
                                  </p:childTnLst>
                                </p:cTn>
                              </p:par>
                            </p:childTnLst>
                          </p:cTn>
                        </p:par>
                        <p:par>
                          <p:cTn id="22" fill="hold">
                            <p:stCondLst>
                              <p:cond delay="2250"/>
                            </p:stCondLst>
                            <p:childTnLst>
                              <p:par>
                                <p:cTn id="23" presetID="23" presetClass="entr" presetSubtype="16" fill="hold" nodeType="afterEffect">
                                  <p:stCondLst>
                                    <p:cond delay="1500"/>
                                  </p:stCondLst>
                                  <p:childTnLst>
                                    <p:set>
                                      <p:cBhvr>
                                        <p:cTn id="24" dur="1" fill="hold">
                                          <p:stCondLst>
                                            <p:cond delay="0"/>
                                          </p:stCondLst>
                                        </p:cTn>
                                        <p:tgtEl>
                                          <p:spTgt spid="660"/>
                                        </p:tgtEl>
                                        <p:attrNameLst>
                                          <p:attrName>style.visibility</p:attrName>
                                        </p:attrNameLst>
                                      </p:cBhvr>
                                      <p:to>
                                        <p:strVal val="visible"/>
                                      </p:to>
                                    </p:set>
                                    <p:anim calcmode="lin" valueType="num">
                                      <p:cBhvr additive="base">
                                        <p:cTn id="25" dur="750"/>
                                        <p:tgtEl>
                                          <p:spTgt spid="660"/>
                                        </p:tgtEl>
                                        <p:attrNameLst>
                                          <p:attrName>ppt_w</p:attrName>
                                        </p:attrNameLst>
                                      </p:cBhvr>
                                      <p:tavLst>
                                        <p:tav tm="0">
                                          <p:val>
                                            <p:strVal val="0"/>
                                          </p:val>
                                        </p:tav>
                                        <p:tav tm="100000">
                                          <p:val>
                                            <p:strVal val="#ppt_w"/>
                                          </p:val>
                                        </p:tav>
                                      </p:tavLst>
                                    </p:anim>
                                    <p:anim calcmode="lin" valueType="num">
                                      <p:cBhvr additive="base">
                                        <p:cTn id="26" dur="750"/>
                                        <p:tgtEl>
                                          <p:spTgt spid="660"/>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1500"/>
                                  </p:stCondLst>
                                  <p:childTnLst>
                                    <p:set>
                                      <p:cBhvr>
                                        <p:cTn id="28" dur="1" fill="hold">
                                          <p:stCondLst>
                                            <p:cond delay="0"/>
                                          </p:stCondLst>
                                        </p:cTn>
                                        <p:tgtEl>
                                          <p:spTgt spid="661"/>
                                        </p:tgtEl>
                                        <p:attrNameLst>
                                          <p:attrName>style.visibility</p:attrName>
                                        </p:attrNameLst>
                                      </p:cBhvr>
                                      <p:to>
                                        <p:strVal val="visible"/>
                                      </p:to>
                                    </p:set>
                                    <p:anim calcmode="lin" valueType="num">
                                      <p:cBhvr additive="base">
                                        <p:cTn id="29" dur="750"/>
                                        <p:tgtEl>
                                          <p:spTgt spid="661"/>
                                        </p:tgtEl>
                                        <p:attrNameLst>
                                          <p:attrName>ppt_w</p:attrName>
                                        </p:attrNameLst>
                                      </p:cBhvr>
                                      <p:tavLst>
                                        <p:tav tm="0">
                                          <p:val>
                                            <p:strVal val="0"/>
                                          </p:val>
                                        </p:tav>
                                        <p:tav tm="100000">
                                          <p:val>
                                            <p:strVal val="#ppt_w"/>
                                          </p:val>
                                        </p:tav>
                                      </p:tavLst>
                                    </p:anim>
                                    <p:anim calcmode="lin" valueType="num">
                                      <p:cBhvr additive="base">
                                        <p:cTn id="30" dur="750"/>
                                        <p:tgtEl>
                                          <p:spTgt spid="661"/>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1500"/>
                                  </p:stCondLst>
                                  <p:childTnLst>
                                    <p:set>
                                      <p:cBhvr>
                                        <p:cTn id="32" dur="1" fill="hold">
                                          <p:stCondLst>
                                            <p:cond delay="0"/>
                                          </p:stCondLst>
                                        </p:cTn>
                                        <p:tgtEl>
                                          <p:spTgt spid="662"/>
                                        </p:tgtEl>
                                        <p:attrNameLst>
                                          <p:attrName>style.visibility</p:attrName>
                                        </p:attrNameLst>
                                      </p:cBhvr>
                                      <p:to>
                                        <p:strVal val="visible"/>
                                      </p:to>
                                    </p:set>
                                    <p:anim calcmode="lin" valueType="num">
                                      <p:cBhvr additive="base">
                                        <p:cTn id="33" dur="750"/>
                                        <p:tgtEl>
                                          <p:spTgt spid="662"/>
                                        </p:tgtEl>
                                        <p:attrNameLst>
                                          <p:attrName>ppt_w</p:attrName>
                                        </p:attrNameLst>
                                      </p:cBhvr>
                                      <p:tavLst>
                                        <p:tav tm="0">
                                          <p:val>
                                            <p:strVal val="0"/>
                                          </p:val>
                                        </p:tav>
                                        <p:tav tm="100000">
                                          <p:val>
                                            <p:strVal val="#ppt_w"/>
                                          </p:val>
                                        </p:tav>
                                      </p:tavLst>
                                    </p:anim>
                                    <p:anim calcmode="lin" valueType="num">
                                      <p:cBhvr additive="base">
                                        <p:cTn id="34" dur="750"/>
                                        <p:tgtEl>
                                          <p:spTgt spid="662"/>
                                        </p:tgtEl>
                                        <p:attrNameLst>
                                          <p:attrName>ppt_h</p:attrName>
                                        </p:attrNameLst>
                                      </p:cBhvr>
                                      <p:tavLst>
                                        <p:tav tm="0">
                                          <p:val>
                                            <p:strVal val="0"/>
                                          </p:val>
                                        </p:tav>
                                        <p:tav tm="100000">
                                          <p:val>
                                            <p:strVal val="#ppt_h"/>
                                          </p:val>
                                        </p:tav>
                                      </p:tavLst>
                                    </p:anim>
                                  </p:childTnLst>
                                </p:cTn>
                              </p:par>
                              <p:par>
                                <p:cTn id="35" presetID="10" presetClass="entr" presetSubtype="0" fill="hold" nodeType="withEffect">
                                  <p:stCondLst>
                                    <p:cond delay="750"/>
                                  </p:stCondLst>
                                  <p:childTnLst>
                                    <p:set>
                                      <p:cBhvr>
                                        <p:cTn id="36" dur="1" fill="hold">
                                          <p:stCondLst>
                                            <p:cond delay="0"/>
                                          </p:stCondLst>
                                        </p:cTn>
                                        <p:tgtEl>
                                          <p:spTgt spid="679"/>
                                        </p:tgtEl>
                                        <p:attrNameLst>
                                          <p:attrName>style.visibility</p:attrName>
                                        </p:attrNameLst>
                                      </p:cBhvr>
                                      <p:to>
                                        <p:strVal val="visible"/>
                                      </p:to>
                                    </p:set>
                                    <p:animEffect transition="in" filter="fade">
                                      <p:cBhvr>
                                        <p:cTn id="37" dur="750"/>
                                        <p:tgtEl>
                                          <p:spTgt spid="679"/>
                                        </p:tgtEl>
                                      </p:cBhvr>
                                    </p:animEffect>
                                  </p:childTnLst>
                                </p:cTn>
                              </p:par>
                            </p:childTnLst>
                          </p:cTn>
                        </p:par>
                        <p:par>
                          <p:cTn id="38" fill="hold">
                            <p:stCondLst>
                              <p:cond delay="3000"/>
                            </p:stCondLst>
                            <p:childTnLst>
                              <p:par>
                                <p:cTn id="39" presetID="10" presetClass="entr" presetSubtype="0" fill="hold" nodeType="afterEffect">
                                  <p:stCondLst>
                                    <p:cond delay="1250"/>
                                  </p:stCondLst>
                                  <p:childTnLst>
                                    <p:set>
                                      <p:cBhvr>
                                        <p:cTn id="40" dur="1" fill="hold">
                                          <p:stCondLst>
                                            <p:cond delay="0"/>
                                          </p:stCondLst>
                                        </p:cTn>
                                        <p:tgtEl>
                                          <p:spTgt spid="681"/>
                                        </p:tgtEl>
                                        <p:attrNameLst>
                                          <p:attrName>style.visibility</p:attrName>
                                        </p:attrNameLst>
                                      </p:cBhvr>
                                      <p:to>
                                        <p:strVal val="visible"/>
                                      </p:to>
                                    </p:set>
                                    <p:animEffect transition="in" filter="fade">
                                      <p:cBhvr>
                                        <p:cTn id="41" dur="750"/>
                                        <p:tgtEl>
                                          <p:spTgt spid="681"/>
                                        </p:tgtEl>
                                      </p:cBhvr>
                                    </p:animEffect>
                                  </p:childTnLst>
                                </p:cTn>
                              </p:par>
                              <p:par>
                                <p:cTn id="42" presetID="23" presetClass="entr" presetSubtype="16" fill="hold" nodeType="withEffect">
                                  <p:stCondLst>
                                    <p:cond delay="1250"/>
                                  </p:stCondLst>
                                  <p:childTnLst>
                                    <p:set>
                                      <p:cBhvr>
                                        <p:cTn id="43" dur="1" fill="hold">
                                          <p:stCondLst>
                                            <p:cond delay="0"/>
                                          </p:stCondLst>
                                        </p:cTn>
                                        <p:tgtEl>
                                          <p:spTgt spid="682"/>
                                        </p:tgtEl>
                                        <p:attrNameLst>
                                          <p:attrName>style.visibility</p:attrName>
                                        </p:attrNameLst>
                                      </p:cBhvr>
                                      <p:to>
                                        <p:strVal val="visible"/>
                                      </p:to>
                                    </p:set>
                                    <p:anim calcmode="lin" valueType="num">
                                      <p:cBhvr additive="base">
                                        <p:cTn id="44" dur="893"/>
                                        <p:tgtEl>
                                          <p:spTgt spid="682"/>
                                        </p:tgtEl>
                                        <p:attrNameLst>
                                          <p:attrName>ppt_w</p:attrName>
                                        </p:attrNameLst>
                                      </p:cBhvr>
                                      <p:tavLst>
                                        <p:tav tm="0">
                                          <p:val>
                                            <p:strVal val="0"/>
                                          </p:val>
                                        </p:tav>
                                        <p:tav tm="100000">
                                          <p:val>
                                            <p:strVal val="#ppt_w"/>
                                          </p:val>
                                        </p:tav>
                                      </p:tavLst>
                                    </p:anim>
                                    <p:anim calcmode="lin" valueType="num">
                                      <p:cBhvr additive="base">
                                        <p:cTn id="45" dur="893"/>
                                        <p:tgtEl>
                                          <p:spTgt spid="682"/>
                                        </p:tgtEl>
                                        <p:attrNameLst>
                                          <p:attrName>ppt_h</p:attrName>
                                        </p:attrNameLst>
                                      </p:cBhvr>
                                      <p:tavLst>
                                        <p:tav tm="0">
                                          <p:val>
                                            <p:strVal val="0"/>
                                          </p:val>
                                        </p:tav>
                                        <p:tav tm="100000">
                                          <p:val>
                                            <p:strVal val="#ppt_h"/>
                                          </p:val>
                                        </p:tav>
                                      </p:tavLst>
                                    </p:anim>
                                  </p:childTnLst>
                                </p:cTn>
                              </p:par>
                              <p:par>
                                <p:cTn id="46" presetID="23" presetClass="entr" presetSubtype="16" fill="hold" nodeType="withEffect">
                                  <p:stCondLst>
                                    <p:cond delay="1400"/>
                                  </p:stCondLst>
                                  <p:childTnLst>
                                    <p:set>
                                      <p:cBhvr>
                                        <p:cTn id="47" dur="1" fill="hold">
                                          <p:stCondLst>
                                            <p:cond delay="0"/>
                                          </p:stCondLst>
                                        </p:cTn>
                                        <p:tgtEl>
                                          <p:spTgt spid="683"/>
                                        </p:tgtEl>
                                        <p:attrNameLst>
                                          <p:attrName>style.visibility</p:attrName>
                                        </p:attrNameLst>
                                      </p:cBhvr>
                                      <p:to>
                                        <p:strVal val="visible"/>
                                      </p:to>
                                    </p:set>
                                    <p:anim calcmode="lin" valueType="num">
                                      <p:cBhvr additive="base">
                                        <p:cTn id="48" dur="893"/>
                                        <p:tgtEl>
                                          <p:spTgt spid="683"/>
                                        </p:tgtEl>
                                        <p:attrNameLst>
                                          <p:attrName>ppt_w</p:attrName>
                                        </p:attrNameLst>
                                      </p:cBhvr>
                                      <p:tavLst>
                                        <p:tav tm="0">
                                          <p:val>
                                            <p:strVal val="0"/>
                                          </p:val>
                                        </p:tav>
                                        <p:tav tm="100000">
                                          <p:val>
                                            <p:strVal val="#ppt_w"/>
                                          </p:val>
                                        </p:tav>
                                      </p:tavLst>
                                    </p:anim>
                                    <p:anim calcmode="lin" valueType="num">
                                      <p:cBhvr additive="base">
                                        <p:cTn id="49" dur="893"/>
                                        <p:tgtEl>
                                          <p:spTgt spid="683"/>
                                        </p:tgtEl>
                                        <p:attrNameLst>
                                          <p:attrName>ppt_h</p:attrName>
                                        </p:attrNameLst>
                                      </p:cBhvr>
                                      <p:tavLst>
                                        <p:tav tm="0">
                                          <p:val>
                                            <p:strVal val="0"/>
                                          </p:val>
                                        </p:tav>
                                        <p:tav tm="100000">
                                          <p:val>
                                            <p:strVal val="#ppt_h"/>
                                          </p:val>
                                        </p:tav>
                                      </p:tavLst>
                                    </p:anim>
                                  </p:childTnLst>
                                </p:cTn>
                              </p:par>
                              <p:par>
                                <p:cTn id="50" presetID="23" presetClass="entr" presetSubtype="16" fill="hold" nodeType="withEffect">
                                  <p:stCondLst>
                                    <p:cond delay="1550"/>
                                  </p:stCondLst>
                                  <p:childTnLst>
                                    <p:set>
                                      <p:cBhvr>
                                        <p:cTn id="51" dur="1" fill="hold">
                                          <p:stCondLst>
                                            <p:cond delay="0"/>
                                          </p:stCondLst>
                                        </p:cTn>
                                        <p:tgtEl>
                                          <p:spTgt spid="684"/>
                                        </p:tgtEl>
                                        <p:attrNameLst>
                                          <p:attrName>style.visibility</p:attrName>
                                        </p:attrNameLst>
                                      </p:cBhvr>
                                      <p:to>
                                        <p:strVal val="visible"/>
                                      </p:to>
                                    </p:set>
                                    <p:anim calcmode="lin" valueType="num">
                                      <p:cBhvr additive="base">
                                        <p:cTn id="52" dur="893"/>
                                        <p:tgtEl>
                                          <p:spTgt spid="684"/>
                                        </p:tgtEl>
                                        <p:attrNameLst>
                                          <p:attrName>ppt_w</p:attrName>
                                        </p:attrNameLst>
                                      </p:cBhvr>
                                      <p:tavLst>
                                        <p:tav tm="0">
                                          <p:val>
                                            <p:strVal val="0"/>
                                          </p:val>
                                        </p:tav>
                                        <p:tav tm="100000">
                                          <p:val>
                                            <p:strVal val="#ppt_w"/>
                                          </p:val>
                                        </p:tav>
                                      </p:tavLst>
                                    </p:anim>
                                    <p:anim calcmode="lin" valueType="num">
                                      <p:cBhvr additive="base">
                                        <p:cTn id="53" dur="893"/>
                                        <p:tgtEl>
                                          <p:spTgt spid="684"/>
                                        </p:tgtEl>
                                        <p:attrNameLst>
                                          <p:attrName>ppt_h</p:attrName>
                                        </p:attrNameLst>
                                      </p:cBhvr>
                                      <p:tavLst>
                                        <p:tav tm="0">
                                          <p:val>
                                            <p:strVal val="0"/>
                                          </p:val>
                                        </p:tav>
                                        <p:tav tm="100000">
                                          <p:val>
                                            <p:strVal val="#ppt_h"/>
                                          </p:val>
                                        </p:tav>
                                      </p:tavLst>
                                    </p:anim>
                                  </p:childTnLst>
                                </p:cTn>
                              </p:par>
                              <p:par>
                                <p:cTn id="54" presetID="10" presetClass="entr" presetSubtype="0" fill="hold" nodeType="withEffect">
                                  <p:stCondLst>
                                    <p:cond delay="1400"/>
                                  </p:stCondLst>
                                  <p:childTnLst>
                                    <p:set>
                                      <p:cBhvr>
                                        <p:cTn id="55" dur="1" fill="hold">
                                          <p:stCondLst>
                                            <p:cond delay="0"/>
                                          </p:stCondLst>
                                        </p:cTn>
                                        <p:tgtEl>
                                          <p:spTgt spid="680"/>
                                        </p:tgtEl>
                                        <p:attrNameLst>
                                          <p:attrName>style.visibility</p:attrName>
                                        </p:attrNameLst>
                                      </p:cBhvr>
                                      <p:to>
                                        <p:strVal val="visible"/>
                                      </p:to>
                                    </p:set>
                                    <p:animEffect transition="in" filter="fade">
                                      <p:cBhvr>
                                        <p:cTn id="56" dur="750"/>
                                        <p:tgtEl>
                                          <p:spTgt spid="680"/>
                                        </p:tgtEl>
                                      </p:cBhvr>
                                    </p:animEffect>
                                  </p:childTnLst>
                                </p:cTn>
                              </p:par>
                              <p:par>
                                <p:cTn id="57" presetID="10" presetClass="entr" presetSubtype="0" fill="hold" nodeType="withEffect">
                                  <p:stCondLst>
                                    <p:cond delay="1400"/>
                                  </p:stCondLst>
                                  <p:childTnLst>
                                    <p:set>
                                      <p:cBhvr>
                                        <p:cTn id="58" dur="1" fill="hold">
                                          <p:stCondLst>
                                            <p:cond delay="0"/>
                                          </p:stCondLst>
                                        </p:cTn>
                                        <p:tgtEl>
                                          <p:spTgt spid="676"/>
                                        </p:tgtEl>
                                        <p:attrNameLst>
                                          <p:attrName>style.visibility</p:attrName>
                                        </p:attrNameLst>
                                      </p:cBhvr>
                                      <p:to>
                                        <p:strVal val="visible"/>
                                      </p:to>
                                    </p:set>
                                    <p:animEffect transition="in" filter="fade">
                                      <p:cBhvr>
                                        <p:cTn id="59" dur="750"/>
                                        <p:tgtEl>
                                          <p:spTgt spid="676"/>
                                        </p:tgtEl>
                                      </p:cBhvr>
                                    </p:animEffect>
                                  </p:childTnLst>
                                </p:cTn>
                              </p:par>
                              <p:par>
                                <p:cTn id="60" presetID="10" presetClass="entr" presetSubtype="0" fill="hold" nodeType="withEffect">
                                  <p:stCondLst>
                                    <p:cond delay="1400"/>
                                  </p:stCondLst>
                                  <p:childTnLst>
                                    <p:set>
                                      <p:cBhvr>
                                        <p:cTn id="61" dur="1" fill="hold">
                                          <p:stCondLst>
                                            <p:cond delay="0"/>
                                          </p:stCondLst>
                                        </p:cTn>
                                        <p:tgtEl>
                                          <p:spTgt spid="675"/>
                                        </p:tgtEl>
                                        <p:attrNameLst>
                                          <p:attrName>style.visibility</p:attrName>
                                        </p:attrNameLst>
                                      </p:cBhvr>
                                      <p:to>
                                        <p:strVal val="visible"/>
                                      </p:to>
                                    </p:set>
                                    <p:animEffect transition="in" filter="fade">
                                      <p:cBhvr>
                                        <p:cTn id="62" dur="750"/>
                                        <p:tgtEl>
                                          <p:spTgt spid="675"/>
                                        </p:tgtEl>
                                      </p:cBhvr>
                                    </p:animEffect>
                                  </p:childTnLst>
                                </p:cTn>
                              </p:par>
                              <p:par>
                                <p:cTn id="63" presetID="10" presetClass="entr" presetSubtype="0" fill="hold" nodeType="withEffect">
                                  <p:stCondLst>
                                    <p:cond delay="1400"/>
                                  </p:stCondLst>
                                  <p:childTnLst>
                                    <p:set>
                                      <p:cBhvr>
                                        <p:cTn id="64" dur="1" fill="hold">
                                          <p:stCondLst>
                                            <p:cond delay="0"/>
                                          </p:stCondLst>
                                        </p:cTn>
                                        <p:tgtEl>
                                          <p:spTgt spid="674"/>
                                        </p:tgtEl>
                                        <p:attrNameLst>
                                          <p:attrName>style.visibility</p:attrName>
                                        </p:attrNameLst>
                                      </p:cBhvr>
                                      <p:to>
                                        <p:strVal val="visible"/>
                                      </p:to>
                                    </p:set>
                                    <p:animEffect transition="in" filter="fade">
                                      <p:cBhvr>
                                        <p:cTn id="65" dur="750"/>
                                        <p:tgtEl>
                                          <p:spTgt spid="674"/>
                                        </p:tgtEl>
                                      </p:cBhvr>
                                    </p:animEffect>
                                  </p:childTnLst>
                                </p:cTn>
                              </p:par>
                              <p:par>
                                <p:cTn id="66" presetID="23" presetClass="entr" presetSubtype="16" fill="hold" nodeType="withEffect">
                                  <p:stCondLst>
                                    <p:cond delay="1500"/>
                                  </p:stCondLst>
                                  <p:childTnLst>
                                    <p:set>
                                      <p:cBhvr>
                                        <p:cTn id="67" dur="1" fill="hold">
                                          <p:stCondLst>
                                            <p:cond delay="0"/>
                                          </p:stCondLst>
                                        </p:cTn>
                                        <p:tgtEl>
                                          <p:spTgt spid="634"/>
                                        </p:tgtEl>
                                        <p:attrNameLst>
                                          <p:attrName>style.visibility</p:attrName>
                                        </p:attrNameLst>
                                      </p:cBhvr>
                                      <p:to>
                                        <p:strVal val="visible"/>
                                      </p:to>
                                    </p:set>
                                    <p:anim calcmode="lin" valueType="num">
                                      <p:cBhvr additive="base">
                                        <p:cTn id="68" dur="750"/>
                                        <p:tgtEl>
                                          <p:spTgt spid="634"/>
                                        </p:tgtEl>
                                        <p:attrNameLst>
                                          <p:attrName>ppt_w</p:attrName>
                                        </p:attrNameLst>
                                      </p:cBhvr>
                                      <p:tavLst>
                                        <p:tav tm="0">
                                          <p:val>
                                            <p:strVal val="0"/>
                                          </p:val>
                                        </p:tav>
                                        <p:tav tm="100000">
                                          <p:val>
                                            <p:strVal val="#ppt_w"/>
                                          </p:val>
                                        </p:tav>
                                      </p:tavLst>
                                    </p:anim>
                                    <p:anim calcmode="lin" valueType="num">
                                      <p:cBhvr additive="base">
                                        <p:cTn id="69" dur="750"/>
                                        <p:tgtEl>
                                          <p:spTgt spid="634"/>
                                        </p:tgtEl>
                                        <p:attrNameLst>
                                          <p:attrName>ppt_h</p:attrName>
                                        </p:attrNameLst>
                                      </p:cBhvr>
                                      <p:tavLst>
                                        <p:tav tm="0">
                                          <p:val>
                                            <p:strVal val="0"/>
                                          </p:val>
                                        </p:tav>
                                        <p:tav tm="100000">
                                          <p:val>
                                            <p:strVal val="#ppt_h"/>
                                          </p:val>
                                        </p:tav>
                                      </p:tavLst>
                                    </p:anim>
                                  </p:childTnLst>
                                </p:cTn>
                              </p:par>
                              <p:par>
                                <p:cTn id="70" presetID="23" presetClass="entr" presetSubtype="16" fill="hold" nodeType="withEffect">
                                  <p:stCondLst>
                                    <p:cond delay="1500"/>
                                  </p:stCondLst>
                                  <p:childTnLst>
                                    <p:set>
                                      <p:cBhvr>
                                        <p:cTn id="71" dur="1" fill="hold">
                                          <p:stCondLst>
                                            <p:cond delay="0"/>
                                          </p:stCondLst>
                                        </p:cTn>
                                        <p:tgtEl>
                                          <p:spTgt spid="641"/>
                                        </p:tgtEl>
                                        <p:attrNameLst>
                                          <p:attrName>style.visibility</p:attrName>
                                        </p:attrNameLst>
                                      </p:cBhvr>
                                      <p:to>
                                        <p:strVal val="visible"/>
                                      </p:to>
                                    </p:set>
                                    <p:anim calcmode="lin" valueType="num">
                                      <p:cBhvr additive="base">
                                        <p:cTn id="72" dur="750"/>
                                        <p:tgtEl>
                                          <p:spTgt spid="641"/>
                                        </p:tgtEl>
                                        <p:attrNameLst>
                                          <p:attrName>ppt_w</p:attrName>
                                        </p:attrNameLst>
                                      </p:cBhvr>
                                      <p:tavLst>
                                        <p:tav tm="0">
                                          <p:val>
                                            <p:strVal val="0"/>
                                          </p:val>
                                        </p:tav>
                                        <p:tav tm="100000">
                                          <p:val>
                                            <p:strVal val="#ppt_w"/>
                                          </p:val>
                                        </p:tav>
                                      </p:tavLst>
                                    </p:anim>
                                    <p:anim calcmode="lin" valueType="num">
                                      <p:cBhvr additive="base">
                                        <p:cTn id="73" dur="750"/>
                                        <p:tgtEl>
                                          <p:spTgt spid="641"/>
                                        </p:tgtEl>
                                        <p:attrNameLst>
                                          <p:attrName>ppt_h</p:attrName>
                                        </p:attrNameLst>
                                      </p:cBhvr>
                                      <p:tavLst>
                                        <p:tav tm="0">
                                          <p:val>
                                            <p:strVal val="0"/>
                                          </p:val>
                                        </p:tav>
                                        <p:tav tm="100000">
                                          <p:val>
                                            <p:strVal val="#ppt_h"/>
                                          </p:val>
                                        </p:tav>
                                      </p:tavLst>
                                    </p:anim>
                                  </p:childTnLst>
                                </p:cTn>
                              </p:par>
                              <p:par>
                                <p:cTn id="74" presetID="23" presetClass="entr" presetSubtype="16" fill="hold" nodeType="withEffect">
                                  <p:stCondLst>
                                    <p:cond delay="1500"/>
                                  </p:stCondLst>
                                  <p:childTnLst>
                                    <p:set>
                                      <p:cBhvr>
                                        <p:cTn id="75" dur="1" fill="hold">
                                          <p:stCondLst>
                                            <p:cond delay="0"/>
                                          </p:stCondLst>
                                        </p:cTn>
                                        <p:tgtEl>
                                          <p:spTgt spid="648"/>
                                        </p:tgtEl>
                                        <p:attrNameLst>
                                          <p:attrName>style.visibility</p:attrName>
                                        </p:attrNameLst>
                                      </p:cBhvr>
                                      <p:to>
                                        <p:strVal val="visible"/>
                                      </p:to>
                                    </p:set>
                                    <p:anim calcmode="lin" valueType="num">
                                      <p:cBhvr additive="base">
                                        <p:cTn id="76" dur="750"/>
                                        <p:tgtEl>
                                          <p:spTgt spid="648"/>
                                        </p:tgtEl>
                                        <p:attrNameLst>
                                          <p:attrName>ppt_w</p:attrName>
                                        </p:attrNameLst>
                                      </p:cBhvr>
                                      <p:tavLst>
                                        <p:tav tm="0">
                                          <p:val>
                                            <p:strVal val="0"/>
                                          </p:val>
                                        </p:tav>
                                        <p:tav tm="100000">
                                          <p:val>
                                            <p:strVal val="#ppt_w"/>
                                          </p:val>
                                        </p:tav>
                                      </p:tavLst>
                                    </p:anim>
                                    <p:anim calcmode="lin" valueType="num">
                                      <p:cBhvr additive="base">
                                        <p:cTn id="77" dur="750"/>
                                        <p:tgtEl>
                                          <p:spTgt spid="648"/>
                                        </p:tgtEl>
                                        <p:attrNameLst>
                                          <p:attrName>ppt_h</p:attrName>
                                        </p:attrNameLst>
                                      </p:cBhvr>
                                      <p:tavLst>
                                        <p:tav tm="0">
                                          <p:val>
                                            <p:strVal val="0"/>
                                          </p:val>
                                        </p:tav>
                                        <p:tav tm="100000">
                                          <p:val>
                                            <p:strVal val="#ppt_h"/>
                                          </p:val>
                                        </p:tav>
                                      </p:tavLst>
                                    </p:anim>
                                  </p:childTnLst>
                                </p:cTn>
                              </p:par>
                              <p:par>
                                <p:cTn id="78" presetID="10" presetClass="entr" presetSubtype="0" fill="hold" nodeType="withEffect">
                                  <p:stCondLst>
                                    <p:cond delay="2000"/>
                                  </p:stCondLst>
                                  <p:childTnLst>
                                    <p:set>
                                      <p:cBhvr>
                                        <p:cTn id="79" dur="1" fill="hold">
                                          <p:stCondLst>
                                            <p:cond delay="0"/>
                                          </p:stCondLst>
                                        </p:cTn>
                                        <p:tgtEl>
                                          <p:spTgt spid="663"/>
                                        </p:tgtEl>
                                        <p:attrNameLst>
                                          <p:attrName>style.visibility</p:attrName>
                                        </p:attrNameLst>
                                      </p:cBhvr>
                                      <p:to>
                                        <p:strVal val="visible"/>
                                      </p:to>
                                    </p:set>
                                    <p:animEffect transition="in" filter="fade">
                                      <p:cBhvr>
                                        <p:cTn id="80" dur="750"/>
                                        <p:tgtEl>
                                          <p:spTgt spid="663"/>
                                        </p:tgtEl>
                                      </p:cBhvr>
                                    </p:animEffect>
                                  </p:childTnLst>
                                </p:cTn>
                              </p:par>
                              <p:par>
                                <p:cTn id="81" presetID="10" presetClass="entr" presetSubtype="0" fill="hold" nodeType="withEffect">
                                  <p:stCondLst>
                                    <p:cond delay="2000"/>
                                  </p:stCondLst>
                                  <p:childTnLst>
                                    <p:set>
                                      <p:cBhvr>
                                        <p:cTn id="82" dur="1" fill="hold">
                                          <p:stCondLst>
                                            <p:cond delay="0"/>
                                          </p:stCondLst>
                                        </p:cTn>
                                        <p:tgtEl>
                                          <p:spTgt spid="664"/>
                                        </p:tgtEl>
                                        <p:attrNameLst>
                                          <p:attrName>style.visibility</p:attrName>
                                        </p:attrNameLst>
                                      </p:cBhvr>
                                      <p:to>
                                        <p:strVal val="visible"/>
                                      </p:to>
                                    </p:set>
                                    <p:animEffect transition="in" filter="fade">
                                      <p:cBhvr>
                                        <p:cTn id="83" dur="750"/>
                                        <p:tgtEl>
                                          <p:spTgt spid="664"/>
                                        </p:tgtEl>
                                      </p:cBhvr>
                                    </p:animEffect>
                                  </p:childTnLst>
                                </p:cTn>
                              </p:par>
                              <p:par>
                                <p:cTn id="84" presetID="10" presetClass="entr" presetSubtype="0" fill="hold" nodeType="withEffect">
                                  <p:stCondLst>
                                    <p:cond delay="2000"/>
                                  </p:stCondLst>
                                  <p:childTnLst>
                                    <p:set>
                                      <p:cBhvr>
                                        <p:cTn id="85" dur="1" fill="hold">
                                          <p:stCondLst>
                                            <p:cond delay="0"/>
                                          </p:stCondLst>
                                        </p:cTn>
                                        <p:tgtEl>
                                          <p:spTgt spid="671"/>
                                        </p:tgtEl>
                                        <p:attrNameLst>
                                          <p:attrName>style.visibility</p:attrName>
                                        </p:attrNameLst>
                                      </p:cBhvr>
                                      <p:to>
                                        <p:strVal val="visible"/>
                                      </p:to>
                                    </p:set>
                                    <p:animEffect transition="in" filter="fade">
                                      <p:cBhvr>
                                        <p:cTn id="86" dur="750"/>
                                        <p:tgtEl>
                                          <p:spTgt spid="671"/>
                                        </p:tgtEl>
                                      </p:cBhvr>
                                    </p:animEffect>
                                  </p:childTnLst>
                                </p:cTn>
                              </p:par>
                              <p:par>
                                <p:cTn id="87" presetID="10" presetClass="entr" presetSubtype="0" fill="hold" nodeType="withEffect">
                                  <p:stCondLst>
                                    <p:cond delay="2000"/>
                                  </p:stCondLst>
                                  <p:childTnLst>
                                    <p:set>
                                      <p:cBhvr>
                                        <p:cTn id="88" dur="1" fill="hold">
                                          <p:stCondLst>
                                            <p:cond delay="0"/>
                                          </p:stCondLst>
                                        </p:cTn>
                                        <p:tgtEl>
                                          <p:spTgt spid="665"/>
                                        </p:tgtEl>
                                        <p:attrNameLst>
                                          <p:attrName>style.visibility</p:attrName>
                                        </p:attrNameLst>
                                      </p:cBhvr>
                                      <p:to>
                                        <p:strVal val="visible"/>
                                      </p:to>
                                    </p:set>
                                    <p:animEffect transition="in" filter="fade">
                                      <p:cBhvr>
                                        <p:cTn id="89" dur="750"/>
                                        <p:tgtEl>
                                          <p:spTgt spid="665"/>
                                        </p:tgtEl>
                                      </p:cBhvr>
                                    </p:animEffect>
                                  </p:childTnLst>
                                </p:cTn>
                              </p:par>
                            </p:childTnLst>
                          </p:cTn>
                        </p:par>
                        <p:par>
                          <p:cTn id="90" fill="hold">
                            <p:stCondLst>
                              <p:cond delay="3893"/>
                            </p:stCondLst>
                            <p:childTnLst>
                              <p:par>
                                <p:cTn id="91" presetID="10" presetClass="entr" presetSubtype="0" fill="hold" nodeType="afterEffect">
                                  <p:stCondLst>
                                    <p:cond delay="2000"/>
                                  </p:stCondLst>
                                  <p:childTnLst>
                                    <p:set>
                                      <p:cBhvr>
                                        <p:cTn id="92" dur="1" fill="hold">
                                          <p:stCondLst>
                                            <p:cond delay="0"/>
                                          </p:stCondLst>
                                        </p:cTn>
                                        <p:tgtEl>
                                          <p:spTgt spid="667"/>
                                        </p:tgtEl>
                                        <p:attrNameLst>
                                          <p:attrName>style.visibility</p:attrName>
                                        </p:attrNameLst>
                                      </p:cBhvr>
                                      <p:to>
                                        <p:strVal val="visible"/>
                                      </p:to>
                                    </p:set>
                                    <p:animEffect transition="in" filter="fade">
                                      <p:cBhvr>
                                        <p:cTn id="93" dur="750"/>
                                        <p:tgtEl>
                                          <p:spTgt spid="667"/>
                                        </p:tgtEl>
                                      </p:cBhvr>
                                    </p:animEffect>
                                  </p:childTnLst>
                                </p:cTn>
                              </p:par>
                            </p:childTnLst>
                          </p:cTn>
                        </p:par>
                        <p:par>
                          <p:cTn id="94" fill="hold">
                            <p:stCondLst>
                              <p:cond delay="4643"/>
                            </p:stCondLst>
                            <p:childTnLst>
                              <p:par>
                                <p:cTn id="95" presetID="10" presetClass="entr" presetSubtype="0" fill="hold" nodeType="afterEffect">
                                  <p:stCondLst>
                                    <p:cond delay="2000"/>
                                  </p:stCondLst>
                                  <p:childTnLst>
                                    <p:set>
                                      <p:cBhvr>
                                        <p:cTn id="96" dur="1" fill="hold">
                                          <p:stCondLst>
                                            <p:cond delay="0"/>
                                          </p:stCondLst>
                                        </p:cTn>
                                        <p:tgtEl>
                                          <p:spTgt spid="669"/>
                                        </p:tgtEl>
                                        <p:attrNameLst>
                                          <p:attrName>style.visibility</p:attrName>
                                        </p:attrNameLst>
                                      </p:cBhvr>
                                      <p:to>
                                        <p:strVal val="visible"/>
                                      </p:to>
                                    </p:set>
                                    <p:animEffect transition="in" filter="fade">
                                      <p:cBhvr>
                                        <p:cTn id="97" dur="750"/>
                                        <p:tgtEl>
                                          <p:spTgt spid="669"/>
                                        </p:tgtEl>
                                      </p:cBhvr>
                                    </p:animEffect>
                                  </p:childTnLst>
                                </p:cTn>
                              </p:par>
                            </p:childTnLst>
                          </p:cTn>
                        </p:par>
                        <p:par>
                          <p:cTn id="98" fill="hold">
                            <p:stCondLst>
                              <p:cond delay="5393"/>
                            </p:stCondLst>
                            <p:childTnLst>
                              <p:par>
                                <p:cTn id="99" presetID="10" presetClass="entr" presetSubtype="0" fill="hold" nodeType="afterEffect">
                                  <p:stCondLst>
                                    <p:cond delay="2500"/>
                                  </p:stCondLst>
                                  <p:childTnLst>
                                    <p:set>
                                      <p:cBhvr>
                                        <p:cTn id="100" dur="1" fill="hold">
                                          <p:stCondLst>
                                            <p:cond delay="0"/>
                                          </p:stCondLst>
                                        </p:cTn>
                                        <p:tgtEl>
                                          <p:spTgt spid="666"/>
                                        </p:tgtEl>
                                        <p:attrNameLst>
                                          <p:attrName>style.visibility</p:attrName>
                                        </p:attrNameLst>
                                      </p:cBhvr>
                                      <p:to>
                                        <p:strVal val="visible"/>
                                      </p:to>
                                    </p:set>
                                    <p:animEffect transition="in" filter="fade">
                                      <p:cBhvr>
                                        <p:cTn id="101" dur="750"/>
                                        <p:tgtEl>
                                          <p:spTgt spid="666"/>
                                        </p:tgtEl>
                                      </p:cBhvr>
                                    </p:animEffect>
                                  </p:childTnLst>
                                </p:cTn>
                              </p:par>
                              <p:par>
                                <p:cTn id="102" presetID="10" presetClass="entr" presetSubtype="0" fill="hold" nodeType="withEffect">
                                  <p:stCondLst>
                                    <p:cond delay="2500"/>
                                  </p:stCondLst>
                                  <p:childTnLst>
                                    <p:set>
                                      <p:cBhvr>
                                        <p:cTn id="103" dur="1" fill="hold">
                                          <p:stCondLst>
                                            <p:cond delay="0"/>
                                          </p:stCondLst>
                                        </p:cTn>
                                        <p:tgtEl>
                                          <p:spTgt spid="668"/>
                                        </p:tgtEl>
                                        <p:attrNameLst>
                                          <p:attrName>style.visibility</p:attrName>
                                        </p:attrNameLst>
                                      </p:cBhvr>
                                      <p:to>
                                        <p:strVal val="visible"/>
                                      </p:to>
                                    </p:set>
                                    <p:animEffect transition="in" filter="fade">
                                      <p:cBhvr>
                                        <p:cTn id="104" dur="750"/>
                                        <p:tgtEl>
                                          <p:spTgt spid="668"/>
                                        </p:tgtEl>
                                      </p:cBhvr>
                                    </p:animEffect>
                                  </p:childTnLst>
                                </p:cTn>
                              </p:par>
                              <p:par>
                                <p:cTn id="105" presetID="10" presetClass="entr" presetSubtype="0" fill="hold" nodeType="withEffect">
                                  <p:stCondLst>
                                    <p:cond delay="2500"/>
                                  </p:stCondLst>
                                  <p:childTnLst>
                                    <p:set>
                                      <p:cBhvr>
                                        <p:cTn id="106" dur="1" fill="hold">
                                          <p:stCondLst>
                                            <p:cond delay="0"/>
                                          </p:stCondLst>
                                        </p:cTn>
                                        <p:tgtEl>
                                          <p:spTgt spid="670"/>
                                        </p:tgtEl>
                                        <p:attrNameLst>
                                          <p:attrName>style.visibility</p:attrName>
                                        </p:attrNameLst>
                                      </p:cBhvr>
                                      <p:to>
                                        <p:strVal val="visible"/>
                                      </p:to>
                                    </p:set>
                                    <p:animEffect transition="in" filter="fade">
                                      <p:cBhvr>
                                        <p:cTn id="107" dur="75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745f6b6926_1_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386923" y="334692"/>
            <a:ext cx="35910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References</a:t>
            </a:r>
            <a:endParaRPr sz="4000" b="0" i="0" u="none" strike="noStrike" cap="none">
              <a:solidFill>
                <a:schemeClr val="dk2"/>
              </a:solidFill>
              <a:latin typeface="Microsoft Yahei"/>
              <a:ea typeface="Microsoft Yahei"/>
              <a:cs typeface="Microsoft Yahei"/>
              <a:sym typeface="Microsoft Yahei"/>
            </a:endParaRPr>
          </a:p>
        </p:txBody>
      </p:sp>
      <p:cxnSp>
        <p:nvCxnSpPr>
          <p:cNvPr id="690" name="Google Shape;690;g1745f6b6926_1_9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12323" y="1039561"/>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691" name="Google Shape;691;g1745f6b6926_1_97"/>
          <p:cNvSpPr txBox="1"/>
          <p:nvPr/>
        </p:nvSpPr>
        <p:spPr>
          <a:xfrm>
            <a:off x="512325" y="1390125"/>
            <a:ext cx="11133900" cy="1391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[1] </a:t>
            </a:r>
            <a:r>
              <a:rPr lang="en-US">
                <a:solidFill>
                  <a:srgbClr val="222222"/>
                </a:solidFill>
                <a:highlight>
                  <a:srgbClr val="FFFFFF"/>
                </a:highlight>
              </a:rPr>
              <a:t>GarbageNet: A Unified Learning Framework for Robust Garbage Classification</a:t>
            </a:r>
            <a:endParaRPr sz="1400" b="0" i="0" u="none" strike="noStrike" cap="none">
              <a:solidFill>
                <a:schemeClr val="dk1"/>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[2] </a:t>
            </a:r>
            <a:r>
              <a:rPr lang="en-US">
                <a:solidFill>
                  <a:srgbClr val="222222"/>
                </a:solidFill>
                <a:highlight>
                  <a:srgbClr val="FFFFFF"/>
                </a:highlight>
              </a:rPr>
              <a:t>Layer-Wise Weight Decay for Deep Neural Networks</a:t>
            </a:r>
            <a:endParaRPr>
              <a:solidFill>
                <a:srgbClr val="222222"/>
              </a:solidFill>
              <a:highlight>
                <a:srgbClr val="FFFFFF"/>
              </a:highlight>
            </a:endParaRPr>
          </a:p>
          <a:p>
            <a:pPr marL="0" marR="0" lvl="0" indent="0" algn="just" rtl="0">
              <a:lnSpc>
                <a:spcPct val="115000"/>
              </a:lnSpc>
              <a:spcBef>
                <a:spcPts val="0"/>
              </a:spcBef>
              <a:spcAft>
                <a:spcPts val="0"/>
              </a:spcAft>
              <a:buClr>
                <a:srgbClr val="000000"/>
              </a:buClr>
              <a:buSzPts val="1400"/>
              <a:buFont typeface="Arial"/>
              <a:buNone/>
            </a:pPr>
            <a:r>
              <a:rPr lang="en-US">
                <a:solidFill>
                  <a:srgbClr val="222222"/>
                </a:solidFill>
                <a:highlight>
                  <a:srgbClr val="FFFFFF"/>
                </a:highlight>
              </a:rPr>
              <a:t>[3] Airblast prediction through a hybrid genetic algorithm-ANN model</a:t>
            </a:r>
            <a:endParaRPr>
              <a:solidFill>
                <a:srgbClr val="222222"/>
              </a:solidFill>
              <a:highlight>
                <a:srgbClr val="FFFFFF"/>
              </a:highlight>
            </a:endParaRPr>
          </a:p>
          <a:p>
            <a:pPr marL="0" marR="0" lvl="0" indent="0" algn="just" rtl="0">
              <a:lnSpc>
                <a:spcPct val="115000"/>
              </a:lnSpc>
              <a:spcBef>
                <a:spcPts val="0"/>
              </a:spcBef>
              <a:spcAft>
                <a:spcPts val="0"/>
              </a:spcAft>
              <a:buClr>
                <a:srgbClr val="000000"/>
              </a:buClr>
              <a:buSzPts val="1400"/>
              <a:buFont typeface="Arial"/>
              <a:buNone/>
            </a:pPr>
            <a:r>
              <a:rPr lang="en-US">
                <a:solidFill>
                  <a:srgbClr val="222222"/>
                </a:solidFill>
                <a:highlight>
                  <a:srgbClr val="FFFFFF"/>
                </a:highlight>
              </a:rPr>
              <a:t>[4] A Deep Learning Approach for Automated Diagnosis and Multi-Class Classification of Alzheimer’s Disease Stages Using Resting-State fMRI and Residual Neural Networks</a:t>
            </a:r>
            <a:endParaRPr>
              <a:solidFill>
                <a:srgbClr val="222222"/>
              </a:solidFill>
              <a:highlight>
                <a:srgbClr val="FFFFFF"/>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750"/>
                                        <p:tgtEl>
                                          <p:spTgt spid="689"/>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690"/>
                                        </p:tgtEl>
                                        <p:attrNameLst>
                                          <p:attrName>style.visibility</p:attrName>
                                        </p:attrNameLst>
                                      </p:cBhvr>
                                      <p:to>
                                        <p:strVal val="visible"/>
                                      </p:to>
                                    </p:set>
                                    <p:animEffect transition="in" filter="fade">
                                      <p:cBhvr>
                                        <p:cTn id="11" dur="75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0" y="-18415"/>
            <a:ext cx="12192000" cy="6858000"/>
          </a:xfrm>
          <a:custGeom>
            <a:avLst/>
            <a:gdLst/>
            <a:ahLst/>
            <a:cxnLst/>
            <a:rect l="l" t="t" r="r" b="b"/>
            <a:pathLst>
              <a:path w="12192000" h="6858000" extrusionOk="0">
                <a:moveTo>
                  <a:pt x="330200" y="1567544"/>
                </a:moveTo>
                <a:lnTo>
                  <a:pt x="330200" y="5290458"/>
                </a:lnTo>
                <a:lnTo>
                  <a:pt x="11861800" y="5290458"/>
                </a:lnTo>
                <a:lnTo>
                  <a:pt x="11861800" y="1567544"/>
                </a:lnTo>
                <a:close/>
                <a:moveTo>
                  <a:pt x="0" y="0"/>
                </a:moveTo>
                <a:lnTo>
                  <a:pt x="12192000" y="0"/>
                </a:lnTo>
                <a:lnTo>
                  <a:pt x="12192000"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697" name="Google Shape;697;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756268" y="2383215"/>
            <a:ext cx="42036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0" i="0" u="none" strike="noStrike" cap="none">
                <a:solidFill>
                  <a:schemeClr val="accent2"/>
                </a:solidFill>
                <a:latin typeface="Microsoft Yahei"/>
                <a:ea typeface="Microsoft Yahei"/>
                <a:cs typeface="Microsoft Yahei"/>
                <a:sym typeface="Microsoft Yahei"/>
              </a:rPr>
              <a:t>Thank</a:t>
            </a:r>
            <a:r>
              <a:rPr lang="en-US" sz="8800" b="0" i="0" u="none" strike="noStrike" cap="none">
                <a:solidFill>
                  <a:schemeClr val="accent1"/>
                </a:solidFill>
                <a:latin typeface="Microsoft Yahei"/>
                <a:ea typeface="Microsoft Yahei"/>
                <a:cs typeface="Microsoft Yahei"/>
                <a:sym typeface="Microsoft Yahei"/>
              </a:rPr>
              <a:t>s</a:t>
            </a:r>
            <a:endParaRPr sz="8800" b="0" i="0" u="none" strike="noStrike" cap="none">
              <a:solidFill>
                <a:schemeClr val="accent1"/>
              </a:solidFill>
              <a:latin typeface="Microsoft Yahei"/>
              <a:ea typeface="Microsoft Yahei"/>
              <a:cs typeface="Microsoft Yahei"/>
              <a:sym typeface="Microsoft Yahei"/>
            </a:endParaRPr>
          </a:p>
        </p:txBody>
      </p:sp>
      <p:sp>
        <p:nvSpPr>
          <p:cNvPr id="698" name="Google Shape;698;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63893" y="3830124"/>
            <a:ext cx="5156200" cy="36933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7F7F7F"/>
                </a:solidFill>
                <a:latin typeface="Microsoft Yahei"/>
                <a:ea typeface="Microsoft Yahei"/>
                <a:cs typeface="Microsoft Yahei"/>
                <a:sym typeface="Microsoft Yahei"/>
              </a:rPr>
              <a:t>For you watching</a:t>
            </a:r>
            <a:endParaRPr sz="1800" b="0" i="0" u="none" strike="noStrike" cap="none">
              <a:solidFill>
                <a:srgbClr val="7F7F7F"/>
              </a:solidFill>
              <a:latin typeface="Microsoft Yahei"/>
              <a:ea typeface="Microsoft Yahei"/>
              <a:cs typeface="Microsoft Yahei"/>
              <a:sym typeface="Microsoft Yahei"/>
            </a:endParaRPr>
          </a:p>
        </p:txBody>
      </p:sp>
      <p:sp>
        <p:nvSpPr>
          <p:cNvPr id="699" name="Google Shape;699;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0957487" y="3117197"/>
            <a:ext cx="586667" cy="58666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700" name="Google Shape;700;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63600" y="1901371"/>
            <a:ext cx="723900" cy="0"/>
          </a:xfrm>
          <a:prstGeom prst="straightConnector1">
            <a:avLst/>
          </a:prstGeom>
          <a:noFill/>
          <a:ln w="25400" cap="flat" cmpd="sng">
            <a:solidFill>
              <a:srgbClr val="BFBFBF"/>
            </a:solidFill>
            <a:prstDash val="solid"/>
            <a:miter lim="800000"/>
            <a:headEnd type="none" w="sm" len="sm"/>
            <a:tailEnd type="none" w="sm" len="sm"/>
          </a:ln>
        </p:spPr>
      </p:cxnSp>
      <p:sp>
        <p:nvSpPr>
          <p:cNvPr id="701" name="Google Shape;701;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544155" y="4588313"/>
            <a:ext cx="102032" cy="102034"/>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2" name="Google Shape;702;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544155" y="4784946"/>
            <a:ext cx="102032" cy="102034"/>
          </a:xfrm>
          <a:prstGeom prst="ellipse">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3" name="Google Shape;703;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544155" y="4981579"/>
            <a:ext cx="102032" cy="10203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4" name="Google Shape;704;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7307580" y="6442036"/>
            <a:ext cx="4554220" cy="24622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US" sz="1000" b="0" i="1" u="none" strike="noStrike" cap="none" dirty="0">
                <a:solidFill>
                  <a:srgbClr val="A5A5A5"/>
                </a:solidFill>
                <a:latin typeface="Microsoft Yahei"/>
                <a:ea typeface="Microsoft Yahei"/>
                <a:cs typeface="Microsoft Yahei"/>
                <a:sym typeface="Microsoft Yahei"/>
              </a:rPr>
              <a:t>CS5242 </a:t>
            </a:r>
            <a:r>
              <a:rPr lang="en-US" altLang="zh-CN" sz="1000" b="0" i="1" u="none" strike="noStrike" cap="none" dirty="0">
                <a:solidFill>
                  <a:srgbClr val="A5A5A5"/>
                </a:solidFill>
                <a:latin typeface="Microsoft Yahei"/>
                <a:ea typeface="Microsoft Yahei"/>
                <a:cs typeface="Microsoft Yahei"/>
                <a:sym typeface="Microsoft Yahei"/>
              </a:rPr>
              <a:t>Group27</a:t>
            </a:r>
            <a:endParaRPr sz="1000" b="0" i="1" u="none" strike="noStrike" cap="none" dirty="0">
              <a:solidFill>
                <a:srgbClr val="A5A5A5"/>
              </a:solidFill>
              <a:latin typeface="Microsoft Yahei"/>
              <a:ea typeface="Microsoft Yahei"/>
              <a:cs typeface="Microsoft Yahei"/>
              <a:sym typeface="Microsoft Yahei"/>
            </a:endParaRPr>
          </a:p>
        </p:txBody>
      </p:sp>
      <p:cxnSp>
        <p:nvCxnSpPr>
          <p:cNvPr id="705" name="Google Shape;705;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330200" y="6565146"/>
            <a:ext cx="5970588" cy="0"/>
          </a:xfrm>
          <a:prstGeom prst="straightConnector1">
            <a:avLst/>
          </a:prstGeom>
          <a:noFill/>
          <a:ln w="12700" cap="flat" cmpd="sng">
            <a:solidFill>
              <a:srgbClr val="D8D8D8"/>
            </a:solidFill>
            <a:prstDash val="solid"/>
            <a:miter lim="800000"/>
            <a:headEnd type="none" w="sm" len="sm"/>
            <a:tailEnd type="none" w="sm" len="sm"/>
          </a:ln>
        </p:spPr>
      </p:cxnSp>
      <p:cxnSp>
        <p:nvCxnSpPr>
          <p:cNvPr id="706" name="Google Shape;706;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flipH="1">
            <a:off x="6429376" y="6512719"/>
            <a:ext cx="34070" cy="94578"/>
          </a:xfrm>
          <a:prstGeom prst="straightConnector1">
            <a:avLst/>
          </a:prstGeom>
          <a:noFill/>
          <a:ln w="12700" cap="flat" cmpd="sng">
            <a:solidFill>
              <a:srgbClr val="D8D8D8"/>
            </a:solidFill>
            <a:prstDash val="solid"/>
            <a:miter lim="800000"/>
            <a:headEnd type="none" w="sm" len="sm"/>
            <a:tailEnd type="none" w="sm" len="sm"/>
          </a:ln>
        </p:spPr>
      </p:cxnSp>
      <p:cxnSp>
        <p:nvCxnSpPr>
          <p:cNvPr id="707" name="Google Shape;707;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6588369" y="6565146"/>
            <a:ext cx="4084800" cy="27300"/>
          </a:xfrm>
          <a:prstGeom prst="straightConnector1">
            <a:avLst/>
          </a:prstGeom>
          <a:noFill/>
          <a:ln w="12700" cap="flat" cmpd="sng">
            <a:solidFill>
              <a:srgbClr val="D8D8D8"/>
            </a:solidFill>
            <a:prstDash val="solid"/>
            <a:miter lim="800000"/>
            <a:headEnd type="none" w="sm" len="sm"/>
            <a:tailEnd type="none" w="sm" len="sm"/>
          </a:ln>
        </p:spPr>
      </p:cxnSp>
      <p:sp>
        <p:nvSpPr>
          <p:cNvPr id="708" name="Google Shape;708;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2700000">
            <a:off x="807894" y="317389"/>
            <a:ext cx="249181" cy="249181"/>
          </a:xfrm>
          <a:prstGeom prst="diamond">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709" name="Google Shape;709;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2700000">
            <a:off x="392555" y="317389"/>
            <a:ext cx="249181" cy="249181"/>
          </a:xfrm>
          <a:prstGeom prst="diamond">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710" name="Google Shape;710;p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flipH="1">
            <a:off x="688769" y="372971"/>
            <a:ext cx="76637" cy="132739"/>
          </a:xfrm>
          <a:prstGeom prst="straightConnector1">
            <a:avLst/>
          </a:prstGeom>
          <a:noFill/>
          <a:ln w="25400" cap="flat" cmpd="sng">
            <a:solidFill>
              <a:srgbClr val="D8D8D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750"/>
                                        <p:tgtEl>
                                          <p:spTgt spid="708"/>
                                        </p:tgtEl>
                                      </p:cBhvr>
                                    </p:animEffect>
                                  </p:childTnLst>
                                </p:cTn>
                              </p:par>
                              <p:par>
                                <p:cTn id="8" presetID="10" presetClass="entr" presetSubtype="0" fill="hold" nodeType="withEffect">
                                  <p:stCondLst>
                                    <p:cond delay="0"/>
                                  </p:stCondLst>
                                  <p:childTnLst>
                                    <p:set>
                                      <p:cBhvr>
                                        <p:cTn id="9" dur="1" fill="hold">
                                          <p:stCondLst>
                                            <p:cond delay="0"/>
                                          </p:stCondLst>
                                        </p:cTn>
                                        <p:tgtEl>
                                          <p:spTgt spid="709"/>
                                        </p:tgtEl>
                                        <p:attrNameLst>
                                          <p:attrName>style.visibility</p:attrName>
                                        </p:attrNameLst>
                                      </p:cBhvr>
                                      <p:to>
                                        <p:strVal val="visible"/>
                                      </p:to>
                                    </p:set>
                                    <p:animEffect transition="in" filter="fade">
                                      <p:cBhvr>
                                        <p:cTn id="10" dur="750"/>
                                        <p:tgtEl>
                                          <p:spTgt spid="709"/>
                                        </p:tgtEl>
                                      </p:cBhvr>
                                    </p:animEffect>
                                  </p:childTnLst>
                                </p:cTn>
                              </p:par>
                              <p:par>
                                <p:cTn id="11" presetID="10" presetClass="entr" presetSubtype="0" fill="hold" nodeType="withEffect">
                                  <p:stCondLst>
                                    <p:cond delay="0"/>
                                  </p:stCondLst>
                                  <p:childTnLst>
                                    <p:set>
                                      <p:cBhvr>
                                        <p:cTn id="12" dur="1" fill="hold">
                                          <p:stCondLst>
                                            <p:cond delay="0"/>
                                          </p:stCondLst>
                                        </p:cTn>
                                        <p:tgtEl>
                                          <p:spTgt spid="710"/>
                                        </p:tgtEl>
                                        <p:attrNameLst>
                                          <p:attrName>style.visibility</p:attrName>
                                        </p:attrNameLst>
                                      </p:cBhvr>
                                      <p:to>
                                        <p:strVal val="visible"/>
                                      </p:to>
                                    </p:set>
                                    <p:animEffect transition="in" filter="fade">
                                      <p:cBhvr>
                                        <p:cTn id="13" dur="750"/>
                                        <p:tgtEl>
                                          <p:spTgt spid="710"/>
                                        </p:tgtEl>
                                      </p:cBhvr>
                                    </p:animEffect>
                                  </p:childTnLst>
                                </p:cTn>
                              </p:par>
                              <p:par>
                                <p:cTn id="14" presetID="10" presetClass="entr" presetSubtype="0" fill="hold" nodeType="withEffect">
                                  <p:stCondLst>
                                    <p:cond delay="500"/>
                                  </p:stCondLst>
                                  <p:childTnLst>
                                    <p:set>
                                      <p:cBhvr>
                                        <p:cTn id="15" dur="1" fill="hold">
                                          <p:stCondLst>
                                            <p:cond delay="0"/>
                                          </p:stCondLst>
                                        </p:cTn>
                                        <p:tgtEl>
                                          <p:spTgt spid="705"/>
                                        </p:tgtEl>
                                        <p:attrNameLst>
                                          <p:attrName>style.visibility</p:attrName>
                                        </p:attrNameLst>
                                      </p:cBhvr>
                                      <p:to>
                                        <p:strVal val="visible"/>
                                      </p:to>
                                    </p:set>
                                    <p:animEffect transition="in" filter="fade">
                                      <p:cBhvr>
                                        <p:cTn id="16" dur="750"/>
                                        <p:tgtEl>
                                          <p:spTgt spid="705"/>
                                        </p:tgtEl>
                                      </p:cBhvr>
                                    </p:animEffect>
                                  </p:childTnLst>
                                </p:cTn>
                              </p:par>
                              <p:par>
                                <p:cTn id="17" presetID="10" presetClass="entr" presetSubtype="0" fill="hold" nodeType="withEffect">
                                  <p:stCondLst>
                                    <p:cond delay="500"/>
                                  </p:stCondLst>
                                  <p:childTnLst>
                                    <p:set>
                                      <p:cBhvr>
                                        <p:cTn id="18" dur="1" fill="hold">
                                          <p:stCondLst>
                                            <p:cond delay="0"/>
                                          </p:stCondLst>
                                        </p:cTn>
                                        <p:tgtEl>
                                          <p:spTgt spid="706"/>
                                        </p:tgtEl>
                                        <p:attrNameLst>
                                          <p:attrName>style.visibility</p:attrName>
                                        </p:attrNameLst>
                                      </p:cBhvr>
                                      <p:to>
                                        <p:strVal val="visible"/>
                                      </p:to>
                                    </p:set>
                                    <p:animEffect transition="in" filter="fade">
                                      <p:cBhvr>
                                        <p:cTn id="19" dur="750"/>
                                        <p:tgtEl>
                                          <p:spTgt spid="706"/>
                                        </p:tgtEl>
                                      </p:cBhvr>
                                    </p:animEffect>
                                  </p:childTnLst>
                                </p:cTn>
                              </p:par>
                              <p:par>
                                <p:cTn id="20" presetID="10" presetClass="entr" presetSubtype="0" fill="hold" nodeType="withEffect">
                                  <p:stCondLst>
                                    <p:cond delay="500"/>
                                  </p:stCondLst>
                                  <p:childTnLst>
                                    <p:set>
                                      <p:cBhvr>
                                        <p:cTn id="21" dur="1" fill="hold">
                                          <p:stCondLst>
                                            <p:cond delay="0"/>
                                          </p:stCondLst>
                                        </p:cTn>
                                        <p:tgtEl>
                                          <p:spTgt spid="707"/>
                                        </p:tgtEl>
                                        <p:attrNameLst>
                                          <p:attrName>style.visibility</p:attrName>
                                        </p:attrNameLst>
                                      </p:cBhvr>
                                      <p:to>
                                        <p:strVal val="visible"/>
                                      </p:to>
                                    </p:set>
                                    <p:animEffect transition="in" filter="fade">
                                      <p:cBhvr>
                                        <p:cTn id="22" dur="750"/>
                                        <p:tgtEl>
                                          <p:spTgt spid="707"/>
                                        </p:tgtEl>
                                      </p:cBhvr>
                                    </p:animEffect>
                                  </p:childTnLst>
                                </p:cTn>
                              </p:par>
                              <p:par>
                                <p:cTn id="23" presetID="10" presetClass="entr" presetSubtype="0" fill="hold" nodeType="withEffect">
                                  <p:stCondLst>
                                    <p:cond delay="1000"/>
                                  </p:stCondLst>
                                  <p:childTnLst>
                                    <p:set>
                                      <p:cBhvr>
                                        <p:cTn id="24" dur="1" fill="hold">
                                          <p:stCondLst>
                                            <p:cond delay="0"/>
                                          </p:stCondLst>
                                        </p:cTn>
                                        <p:tgtEl>
                                          <p:spTgt spid="704"/>
                                        </p:tgtEl>
                                        <p:attrNameLst>
                                          <p:attrName>style.visibility</p:attrName>
                                        </p:attrNameLst>
                                      </p:cBhvr>
                                      <p:to>
                                        <p:strVal val="visible"/>
                                      </p:to>
                                    </p:set>
                                    <p:animEffect transition="in" filter="fade">
                                      <p:cBhvr>
                                        <p:cTn id="25" dur="750"/>
                                        <p:tgtEl>
                                          <p:spTgt spid="704"/>
                                        </p:tgtEl>
                                      </p:cBhvr>
                                    </p:animEffect>
                                  </p:childTnLst>
                                </p:cTn>
                              </p:par>
                              <p:par>
                                <p:cTn id="26" presetID="10" presetClass="entr" presetSubtype="0" fill="hold" nodeType="withEffect">
                                  <p:stCondLst>
                                    <p:cond delay="0"/>
                                  </p:stCondLst>
                                  <p:childTnLst>
                                    <p:set>
                                      <p:cBhvr>
                                        <p:cTn id="27" dur="1" fill="hold">
                                          <p:stCondLst>
                                            <p:cond delay="0"/>
                                          </p:stCondLst>
                                        </p:cTn>
                                        <p:tgtEl>
                                          <p:spTgt spid="699"/>
                                        </p:tgtEl>
                                        <p:attrNameLst>
                                          <p:attrName>style.visibility</p:attrName>
                                        </p:attrNameLst>
                                      </p:cBhvr>
                                      <p:to>
                                        <p:strVal val="visible"/>
                                      </p:to>
                                    </p:set>
                                    <p:animEffect transition="in" filter="fade">
                                      <p:cBhvr>
                                        <p:cTn id="28" dur="750"/>
                                        <p:tgtEl>
                                          <p:spTgt spid="699"/>
                                        </p:tgtEl>
                                      </p:cBhvr>
                                    </p:animEffect>
                                  </p:childTnLst>
                                </p:cTn>
                              </p:par>
                            </p:childTnLst>
                          </p:cTn>
                        </p:par>
                        <p:par>
                          <p:cTn id="29" fill="hold">
                            <p:stCondLst>
                              <p:cond delay="750"/>
                            </p:stCondLst>
                            <p:childTnLst>
                              <p:par>
                                <p:cTn id="30" presetID="23" presetClass="entr" presetSubtype="16" fill="hold" nodeType="afterEffect">
                                  <p:stCondLst>
                                    <p:cond delay="750"/>
                                  </p:stCondLst>
                                  <p:childTnLst>
                                    <p:set>
                                      <p:cBhvr>
                                        <p:cTn id="31" dur="1" fill="hold">
                                          <p:stCondLst>
                                            <p:cond delay="0"/>
                                          </p:stCondLst>
                                        </p:cTn>
                                        <p:tgtEl>
                                          <p:spTgt spid="701"/>
                                        </p:tgtEl>
                                        <p:attrNameLst>
                                          <p:attrName>style.visibility</p:attrName>
                                        </p:attrNameLst>
                                      </p:cBhvr>
                                      <p:to>
                                        <p:strVal val="visible"/>
                                      </p:to>
                                    </p:set>
                                    <p:anim calcmode="lin" valueType="num">
                                      <p:cBhvr additive="base">
                                        <p:cTn id="32" dur="750"/>
                                        <p:tgtEl>
                                          <p:spTgt spid="701"/>
                                        </p:tgtEl>
                                        <p:attrNameLst>
                                          <p:attrName>ppt_w</p:attrName>
                                        </p:attrNameLst>
                                      </p:cBhvr>
                                      <p:tavLst>
                                        <p:tav tm="0">
                                          <p:val>
                                            <p:strVal val="0"/>
                                          </p:val>
                                        </p:tav>
                                        <p:tav tm="100000">
                                          <p:val>
                                            <p:strVal val="#ppt_w"/>
                                          </p:val>
                                        </p:tav>
                                      </p:tavLst>
                                    </p:anim>
                                    <p:anim calcmode="lin" valueType="num">
                                      <p:cBhvr additive="base">
                                        <p:cTn id="33" dur="750"/>
                                        <p:tgtEl>
                                          <p:spTgt spid="701"/>
                                        </p:tgtEl>
                                        <p:attrNameLst>
                                          <p:attrName>ppt_h</p:attrName>
                                        </p:attrNameLst>
                                      </p:cBhvr>
                                      <p:tavLst>
                                        <p:tav tm="0">
                                          <p:val>
                                            <p:strVal val="0"/>
                                          </p:val>
                                        </p:tav>
                                        <p:tav tm="100000">
                                          <p:val>
                                            <p:strVal val="#ppt_h"/>
                                          </p:val>
                                        </p:tav>
                                      </p:tavLst>
                                    </p:anim>
                                  </p:childTnLst>
                                </p:cTn>
                              </p:par>
                              <p:par>
                                <p:cTn id="34" presetID="23" presetClass="entr" presetSubtype="16" fill="hold" nodeType="withEffect">
                                  <p:stCondLst>
                                    <p:cond delay="750"/>
                                  </p:stCondLst>
                                  <p:childTnLst>
                                    <p:set>
                                      <p:cBhvr>
                                        <p:cTn id="35" dur="1" fill="hold">
                                          <p:stCondLst>
                                            <p:cond delay="0"/>
                                          </p:stCondLst>
                                        </p:cTn>
                                        <p:tgtEl>
                                          <p:spTgt spid="702"/>
                                        </p:tgtEl>
                                        <p:attrNameLst>
                                          <p:attrName>style.visibility</p:attrName>
                                        </p:attrNameLst>
                                      </p:cBhvr>
                                      <p:to>
                                        <p:strVal val="visible"/>
                                      </p:to>
                                    </p:set>
                                    <p:anim calcmode="lin" valueType="num">
                                      <p:cBhvr additive="base">
                                        <p:cTn id="36" dur="750"/>
                                        <p:tgtEl>
                                          <p:spTgt spid="702"/>
                                        </p:tgtEl>
                                        <p:attrNameLst>
                                          <p:attrName>ppt_w</p:attrName>
                                        </p:attrNameLst>
                                      </p:cBhvr>
                                      <p:tavLst>
                                        <p:tav tm="0">
                                          <p:val>
                                            <p:strVal val="0"/>
                                          </p:val>
                                        </p:tav>
                                        <p:tav tm="100000">
                                          <p:val>
                                            <p:strVal val="#ppt_w"/>
                                          </p:val>
                                        </p:tav>
                                      </p:tavLst>
                                    </p:anim>
                                    <p:anim calcmode="lin" valueType="num">
                                      <p:cBhvr additive="base">
                                        <p:cTn id="37" dur="750"/>
                                        <p:tgtEl>
                                          <p:spTgt spid="702"/>
                                        </p:tgtEl>
                                        <p:attrNameLst>
                                          <p:attrName>ppt_h</p:attrName>
                                        </p:attrNameLst>
                                      </p:cBhvr>
                                      <p:tavLst>
                                        <p:tav tm="0">
                                          <p:val>
                                            <p:strVal val="0"/>
                                          </p:val>
                                        </p:tav>
                                        <p:tav tm="100000">
                                          <p:val>
                                            <p:strVal val="#ppt_h"/>
                                          </p:val>
                                        </p:tav>
                                      </p:tavLst>
                                    </p:anim>
                                  </p:childTnLst>
                                </p:cTn>
                              </p:par>
                              <p:par>
                                <p:cTn id="38" presetID="23" presetClass="entr" presetSubtype="16" fill="hold" nodeType="withEffect">
                                  <p:stCondLst>
                                    <p:cond delay="750"/>
                                  </p:stCondLst>
                                  <p:childTnLst>
                                    <p:set>
                                      <p:cBhvr>
                                        <p:cTn id="39" dur="1" fill="hold">
                                          <p:stCondLst>
                                            <p:cond delay="0"/>
                                          </p:stCondLst>
                                        </p:cTn>
                                        <p:tgtEl>
                                          <p:spTgt spid="703"/>
                                        </p:tgtEl>
                                        <p:attrNameLst>
                                          <p:attrName>style.visibility</p:attrName>
                                        </p:attrNameLst>
                                      </p:cBhvr>
                                      <p:to>
                                        <p:strVal val="visible"/>
                                      </p:to>
                                    </p:set>
                                    <p:anim calcmode="lin" valueType="num">
                                      <p:cBhvr additive="base">
                                        <p:cTn id="40" dur="750"/>
                                        <p:tgtEl>
                                          <p:spTgt spid="703"/>
                                        </p:tgtEl>
                                        <p:attrNameLst>
                                          <p:attrName>ppt_w</p:attrName>
                                        </p:attrNameLst>
                                      </p:cBhvr>
                                      <p:tavLst>
                                        <p:tav tm="0">
                                          <p:val>
                                            <p:strVal val="0"/>
                                          </p:val>
                                        </p:tav>
                                        <p:tav tm="100000">
                                          <p:val>
                                            <p:strVal val="#ppt_w"/>
                                          </p:val>
                                        </p:tav>
                                      </p:tavLst>
                                    </p:anim>
                                    <p:anim calcmode="lin" valueType="num">
                                      <p:cBhvr additive="base">
                                        <p:cTn id="41" dur="750"/>
                                        <p:tgtEl>
                                          <p:spTgt spid="703"/>
                                        </p:tgtEl>
                                        <p:attrNameLst>
                                          <p:attrName>ppt_h</p:attrName>
                                        </p:attrNameLst>
                                      </p:cBhvr>
                                      <p:tavLst>
                                        <p:tav tm="0">
                                          <p:val>
                                            <p:strVal val="0"/>
                                          </p:val>
                                        </p:tav>
                                        <p:tav tm="100000">
                                          <p:val>
                                            <p:strVal val="#ppt_h"/>
                                          </p:val>
                                        </p:tav>
                                      </p:tavLst>
                                    </p:anim>
                                  </p:childTnLst>
                                </p:cTn>
                              </p:par>
                              <p:par>
                                <p:cTn id="42" presetID="10" presetClass="entr" presetSubtype="0" fill="hold" nodeType="withEffect">
                                  <p:stCondLst>
                                    <p:cond delay="0"/>
                                  </p:stCondLst>
                                  <p:childTnLst>
                                    <p:set>
                                      <p:cBhvr>
                                        <p:cTn id="43" dur="1" fill="hold">
                                          <p:stCondLst>
                                            <p:cond delay="0"/>
                                          </p:stCondLst>
                                        </p:cTn>
                                        <p:tgtEl>
                                          <p:spTgt spid="697"/>
                                        </p:tgtEl>
                                        <p:attrNameLst>
                                          <p:attrName>style.visibility</p:attrName>
                                        </p:attrNameLst>
                                      </p:cBhvr>
                                      <p:to>
                                        <p:strVal val="visible"/>
                                      </p:to>
                                    </p:set>
                                    <p:animEffect transition="in" filter="fade">
                                      <p:cBhvr>
                                        <p:cTn id="44" dur="750"/>
                                        <p:tgtEl>
                                          <p:spTgt spid="697"/>
                                        </p:tgtEl>
                                      </p:cBhvr>
                                    </p:animEffect>
                                  </p:childTnLst>
                                </p:cTn>
                              </p:par>
                            </p:childTnLst>
                          </p:cTn>
                        </p:par>
                        <p:par>
                          <p:cTn id="45" fill="hold">
                            <p:stCondLst>
                              <p:cond delay="1500"/>
                            </p:stCondLst>
                            <p:childTnLst>
                              <p:par>
                                <p:cTn id="46" presetID="10" presetClass="entr" presetSubtype="0" fill="hold" nodeType="afterEffect">
                                  <p:stCondLst>
                                    <p:cond delay="750"/>
                                  </p:stCondLst>
                                  <p:childTnLst>
                                    <p:set>
                                      <p:cBhvr>
                                        <p:cTn id="47" dur="1" fill="hold">
                                          <p:stCondLst>
                                            <p:cond delay="0"/>
                                          </p:stCondLst>
                                        </p:cTn>
                                        <p:tgtEl>
                                          <p:spTgt spid="698"/>
                                        </p:tgtEl>
                                        <p:attrNameLst>
                                          <p:attrName>style.visibility</p:attrName>
                                        </p:attrNameLst>
                                      </p:cBhvr>
                                      <p:to>
                                        <p:strVal val="visible"/>
                                      </p:to>
                                    </p:set>
                                    <p:animEffect transition="in" filter="fade">
                                      <p:cBhvr>
                                        <p:cTn id="48" dur="750"/>
                                        <p:tgtEl>
                                          <p:spTgt spid="698"/>
                                        </p:tgtEl>
                                      </p:cBhvr>
                                    </p:animEffect>
                                  </p:childTnLst>
                                </p:cTn>
                              </p:par>
                            </p:childTnLst>
                          </p:cTn>
                        </p:par>
                        <p:par>
                          <p:cTn id="49" fill="hold">
                            <p:stCondLst>
                              <p:cond delay="2250"/>
                            </p:stCondLst>
                            <p:childTnLst>
                              <p:par>
                                <p:cTn id="50" presetID="10" presetClass="entr" presetSubtype="0" fill="hold" nodeType="afterEffect">
                                  <p:stCondLst>
                                    <p:cond delay="750"/>
                                  </p:stCondLst>
                                  <p:childTnLst>
                                    <p:set>
                                      <p:cBhvr>
                                        <p:cTn id="51" dur="1" fill="hold">
                                          <p:stCondLst>
                                            <p:cond delay="0"/>
                                          </p:stCondLst>
                                        </p:cTn>
                                        <p:tgtEl>
                                          <p:spTgt spid="700"/>
                                        </p:tgtEl>
                                        <p:attrNameLst>
                                          <p:attrName>style.visibility</p:attrName>
                                        </p:attrNameLst>
                                      </p:cBhvr>
                                      <p:to>
                                        <p:strVal val="visible"/>
                                      </p:to>
                                    </p:set>
                                    <p:animEffect transition="in" filter="fade">
                                      <p:cBhvr>
                                        <p:cTn id="52" dur="750"/>
                                        <p:tgtEl>
                                          <p:spTgt spid="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Introduction</a:t>
            </a:r>
            <a:endParaRPr sz="5400" b="0" i="0" u="none" strike="noStrike" cap="none">
              <a:solidFill>
                <a:schemeClr val="dk2"/>
              </a:solidFill>
              <a:latin typeface="Microsoft Yahei"/>
              <a:ea typeface="Microsoft Yahei"/>
              <a:cs typeface="Microsoft Yahei"/>
              <a:sym typeface="Microsoft Yahei"/>
            </a:endParaRPr>
          </a:p>
        </p:txBody>
      </p:sp>
      <p:sp>
        <p:nvSpPr>
          <p:cNvPr id="131" name="Google Shape;131;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98"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01</a:t>
            </a:r>
            <a:endParaRPr sz="5400" b="0" i="0" u="none" strike="noStrike" cap="none">
              <a:solidFill>
                <a:schemeClr val="dk2"/>
              </a:solidFill>
              <a:latin typeface="Microsoft Yahei"/>
              <a:ea typeface="Microsoft Yahei"/>
              <a:cs typeface="Microsoft Yahei"/>
              <a:sym typeface="Microsoft Yahei"/>
            </a:endParaRPr>
          </a:p>
        </p:txBody>
      </p:sp>
      <p:cxnSp>
        <p:nvCxnSpPr>
          <p:cNvPr id="132" name="Google Shape;132;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133" name="Google Shape;133;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98" cy="1316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4" name="Google Shape;134;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4097" y="2057400"/>
            <a:ext cx="977899" cy="279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5" name="Google Shape;135;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75" cy="14287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6" name="Google Shape;136;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75" cy="142875"/>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7" name="Google Shape;137;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75" cy="14287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8" name="Google Shape;138;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75" cy="142875"/>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39" name="Google Shape;139;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75" cy="142875"/>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40" name="Google Shape;140;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838" y="2878137"/>
            <a:ext cx="648776" cy="0"/>
          </a:xfrm>
          <a:prstGeom prst="straightConnector1">
            <a:avLst/>
          </a:prstGeom>
          <a:noFill/>
          <a:ln w="25400" cap="flat" cmpd="sng">
            <a:solidFill>
              <a:srgbClr val="D8D8D8"/>
            </a:solidFill>
            <a:prstDash val="solid"/>
            <a:miter lim="800000"/>
            <a:headEnd type="none" w="sm" len="sm"/>
            <a:tailEnd type="none" w="sm" len="sm"/>
          </a:ln>
        </p:spPr>
      </p:cxnSp>
      <p:grpSp>
        <p:nvGrpSpPr>
          <p:cNvPr id="141" name="Google Shape;141;p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2934" y="4361815"/>
            <a:ext cx="537367" cy="537367"/>
            <a:chOff x="9287742" y="4931641"/>
            <a:chExt cx="669059" cy="669059"/>
          </a:xfrm>
        </p:grpSpPr>
        <p:sp>
          <p:nvSpPr>
            <p:cNvPr id="142" name="Google Shape;142;p3"/>
            <p:cNvSpPr/>
            <p:nvPr/>
          </p:nvSpPr>
          <p:spPr>
            <a:xfrm>
              <a:off x="9287742" y="4931641"/>
              <a:ext cx="669059" cy="6690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43" name="Google Shape;143;p3"/>
            <p:cNvSpPr/>
            <p:nvPr/>
          </p:nvSpPr>
          <p:spPr>
            <a:xfrm rot="10800000" flipH="1">
              <a:off x="9541743" y="5160172"/>
              <a:ext cx="161058" cy="138844"/>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44" name="Google Shape;144;p3"/>
            <p:cNvCxnSpPr/>
            <p:nvPr/>
          </p:nvCxnSpPr>
          <p:spPr>
            <a:xfrm>
              <a:off x="9556787" y="5407536"/>
              <a:ext cx="130969" cy="0"/>
            </a:xfrm>
            <a:prstGeom prst="straightConnector1">
              <a:avLst/>
            </a:prstGeom>
            <a:noFill/>
            <a:ln w="28575" cap="flat" cmpd="sng">
              <a:solidFill>
                <a:schemeClr val="lt1">
                  <a:alpha val="22352"/>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750"/>
                                        <p:tgtEl>
                                          <p:spTgt spid="130"/>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750"/>
                                        <p:tgtEl>
                                          <p:spTgt spid="133"/>
                                        </p:tgtEl>
                                      </p:cBhvr>
                                    </p:animEffect>
                                  </p:childTnLst>
                                </p:cTn>
                              </p:par>
                            </p:childTnLst>
                          </p:cTn>
                        </p:par>
                        <p:par>
                          <p:cTn id="16" fill="hold">
                            <p:stCondLst>
                              <p:cond delay="2250"/>
                            </p:stCondLst>
                            <p:childTnLst>
                              <p:par>
                                <p:cTn id="17" presetID="10" presetClass="entr" presetSubtype="0" fill="hold" nodeType="afterEffect">
                                  <p:stCondLst>
                                    <p:cond delay="120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1300"/>
                                        <p:tgtEl>
                                          <p:spTgt spid="131"/>
                                        </p:tgtEl>
                                      </p:cBhvr>
                                    </p:animEffect>
                                  </p:childTnLst>
                                </p:cTn>
                              </p:par>
                            </p:childTnLst>
                          </p:cTn>
                        </p:par>
                        <p:par>
                          <p:cTn id="20" fill="hold">
                            <p:stCondLst>
                              <p:cond delay="3550"/>
                            </p:stCondLst>
                            <p:childTnLst>
                              <p:par>
                                <p:cTn id="21" presetID="10" presetClass="entr" presetSubtype="0" fill="hold" nodeType="afterEffect">
                                  <p:stCondLst>
                                    <p:cond delay="75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750"/>
                                        <p:tgtEl>
                                          <p:spTgt spid="132"/>
                                        </p:tgtEl>
                                      </p:cBhvr>
                                    </p:animEffect>
                                  </p:childTnLst>
                                </p:cTn>
                              </p:par>
                              <p:par>
                                <p:cTn id="24" presetID="10" presetClass="entr" presetSubtype="0" fill="hold" nodeType="withEffect">
                                  <p:stCondLst>
                                    <p:cond delay="75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750"/>
                                        <p:tgtEl>
                                          <p:spTgt spid="134"/>
                                        </p:tgtEl>
                                      </p:cBhvr>
                                    </p:animEffect>
                                  </p:childTnLst>
                                </p:cTn>
                              </p:par>
                            </p:childTnLst>
                          </p:cTn>
                        </p:par>
                        <p:par>
                          <p:cTn id="27" fill="hold">
                            <p:stCondLst>
                              <p:cond delay="4300"/>
                            </p:stCondLst>
                            <p:childTnLst>
                              <p:par>
                                <p:cTn id="28" presetID="23" presetClass="entr" presetSubtype="16" fill="hold" nodeType="afterEffect">
                                  <p:stCondLst>
                                    <p:cond delay="1250"/>
                                  </p:stCondLst>
                                  <p:childTnLst>
                                    <p:set>
                                      <p:cBhvr>
                                        <p:cTn id="29" dur="1" fill="hold">
                                          <p:stCondLst>
                                            <p:cond delay="0"/>
                                          </p:stCondLst>
                                        </p:cTn>
                                        <p:tgtEl>
                                          <p:spTgt spid="139"/>
                                        </p:tgtEl>
                                        <p:attrNameLst>
                                          <p:attrName>style.visibility</p:attrName>
                                        </p:attrNameLst>
                                      </p:cBhvr>
                                      <p:to>
                                        <p:strVal val="visible"/>
                                      </p:to>
                                    </p:set>
                                    <p:anim calcmode="lin" valueType="num">
                                      <p:cBhvr additive="base">
                                        <p:cTn id="30" dur="536"/>
                                        <p:tgtEl>
                                          <p:spTgt spid="139"/>
                                        </p:tgtEl>
                                        <p:attrNameLst>
                                          <p:attrName>ppt_w</p:attrName>
                                        </p:attrNameLst>
                                      </p:cBhvr>
                                      <p:tavLst>
                                        <p:tav tm="0">
                                          <p:val>
                                            <p:strVal val="0"/>
                                          </p:val>
                                        </p:tav>
                                        <p:tav tm="100000">
                                          <p:val>
                                            <p:strVal val="#ppt_w"/>
                                          </p:val>
                                        </p:tav>
                                      </p:tavLst>
                                    </p:anim>
                                    <p:anim calcmode="lin" valueType="num">
                                      <p:cBhvr additive="base">
                                        <p:cTn id="31" dur="536"/>
                                        <p:tgtEl>
                                          <p:spTgt spid="139"/>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250"/>
                                  </p:stCondLst>
                                  <p:childTnLst>
                                    <p:set>
                                      <p:cBhvr>
                                        <p:cTn id="33" dur="1" fill="hold">
                                          <p:stCondLst>
                                            <p:cond delay="0"/>
                                          </p:stCondLst>
                                        </p:cTn>
                                        <p:tgtEl>
                                          <p:spTgt spid="138"/>
                                        </p:tgtEl>
                                        <p:attrNameLst>
                                          <p:attrName>style.visibility</p:attrName>
                                        </p:attrNameLst>
                                      </p:cBhvr>
                                      <p:to>
                                        <p:strVal val="visible"/>
                                      </p:to>
                                    </p:set>
                                    <p:anim calcmode="lin" valueType="num">
                                      <p:cBhvr additive="base">
                                        <p:cTn id="34" dur="536"/>
                                        <p:tgtEl>
                                          <p:spTgt spid="138"/>
                                        </p:tgtEl>
                                        <p:attrNameLst>
                                          <p:attrName>ppt_w</p:attrName>
                                        </p:attrNameLst>
                                      </p:cBhvr>
                                      <p:tavLst>
                                        <p:tav tm="0">
                                          <p:val>
                                            <p:strVal val="0"/>
                                          </p:val>
                                        </p:tav>
                                        <p:tav tm="100000">
                                          <p:val>
                                            <p:strVal val="#ppt_w"/>
                                          </p:val>
                                        </p:tav>
                                      </p:tavLst>
                                    </p:anim>
                                    <p:anim calcmode="lin" valueType="num">
                                      <p:cBhvr additive="base">
                                        <p:cTn id="35" dur="536"/>
                                        <p:tgtEl>
                                          <p:spTgt spid="138"/>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1400"/>
                                  </p:stCondLst>
                                  <p:childTnLst>
                                    <p:set>
                                      <p:cBhvr>
                                        <p:cTn id="37" dur="1" fill="hold">
                                          <p:stCondLst>
                                            <p:cond delay="0"/>
                                          </p:stCondLst>
                                        </p:cTn>
                                        <p:tgtEl>
                                          <p:spTgt spid="137"/>
                                        </p:tgtEl>
                                        <p:attrNameLst>
                                          <p:attrName>style.visibility</p:attrName>
                                        </p:attrNameLst>
                                      </p:cBhvr>
                                      <p:to>
                                        <p:strVal val="visible"/>
                                      </p:to>
                                    </p:set>
                                    <p:anim calcmode="lin" valueType="num">
                                      <p:cBhvr additive="base">
                                        <p:cTn id="38" dur="536"/>
                                        <p:tgtEl>
                                          <p:spTgt spid="137"/>
                                        </p:tgtEl>
                                        <p:attrNameLst>
                                          <p:attrName>ppt_w</p:attrName>
                                        </p:attrNameLst>
                                      </p:cBhvr>
                                      <p:tavLst>
                                        <p:tav tm="0">
                                          <p:val>
                                            <p:strVal val="0"/>
                                          </p:val>
                                        </p:tav>
                                        <p:tav tm="100000">
                                          <p:val>
                                            <p:strVal val="#ppt_w"/>
                                          </p:val>
                                        </p:tav>
                                      </p:tavLst>
                                    </p:anim>
                                    <p:anim calcmode="lin" valueType="num">
                                      <p:cBhvr additive="base">
                                        <p:cTn id="39" dur="536"/>
                                        <p:tgtEl>
                                          <p:spTgt spid="137"/>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1550"/>
                                  </p:stCondLst>
                                  <p:childTnLst>
                                    <p:set>
                                      <p:cBhvr>
                                        <p:cTn id="41" dur="1" fill="hold">
                                          <p:stCondLst>
                                            <p:cond delay="0"/>
                                          </p:stCondLst>
                                        </p:cTn>
                                        <p:tgtEl>
                                          <p:spTgt spid="136"/>
                                        </p:tgtEl>
                                        <p:attrNameLst>
                                          <p:attrName>style.visibility</p:attrName>
                                        </p:attrNameLst>
                                      </p:cBhvr>
                                      <p:to>
                                        <p:strVal val="visible"/>
                                      </p:to>
                                    </p:set>
                                    <p:anim calcmode="lin" valueType="num">
                                      <p:cBhvr additive="base">
                                        <p:cTn id="42" dur="536"/>
                                        <p:tgtEl>
                                          <p:spTgt spid="136"/>
                                        </p:tgtEl>
                                        <p:attrNameLst>
                                          <p:attrName>ppt_w</p:attrName>
                                        </p:attrNameLst>
                                      </p:cBhvr>
                                      <p:tavLst>
                                        <p:tav tm="0">
                                          <p:val>
                                            <p:strVal val="0"/>
                                          </p:val>
                                        </p:tav>
                                        <p:tav tm="100000">
                                          <p:val>
                                            <p:strVal val="#ppt_w"/>
                                          </p:val>
                                        </p:tav>
                                      </p:tavLst>
                                    </p:anim>
                                    <p:anim calcmode="lin" valueType="num">
                                      <p:cBhvr additive="base">
                                        <p:cTn id="43" dur="536"/>
                                        <p:tgtEl>
                                          <p:spTgt spid="136"/>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1700"/>
                                  </p:stCondLst>
                                  <p:childTnLst>
                                    <p:set>
                                      <p:cBhvr>
                                        <p:cTn id="45" dur="1" fill="hold">
                                          <p:stCondLst>
                                            <p:cond delay="0"/>
                                          </p:stCondLst>
                                        </p:cTn>
                                        <p:tgtEl>
                                          <p:spTgt spid="135"/>
                                        </p:tgtEl>
                                        <p:attrNameLst>
                                          <p:attrName>style.visibility</p:attrName>
                                        </p:attrNameLst>
                                      </p:cBhvr>
                                      <p:to>
                                        <p:strVal val="visible"/>
                                      </p:to>
                                    </p:set>
                                    <p:anim calcmode="lin" valueType="num">
                                      <p:cBhvr additive="base">
                                        <p:cTn id="46" dur="536"/>
                                        <p:tgtEl>
                                          <p:spTgt spid="135"/>
                                        </p:tgtEl>
                                        <p:attrNameLst>
                                          <p:attrName>ppt_w</p:attrName>
                                        </p:attrNameLst>
                                      </p:cBhvr>
                                      <p:tavLst>
                                        <p:tav tm="0">
                                          <p:val>
                                            <p:strVal val="0"/>
                                          </p:val>
                                        </p:tav>
                                        <p:tav tm="100000">
                                          <p:val>
                                            <p:strVal val="#ppt_w"/>
                                          </p:val>
                                        </p:tav>
                                      </p:tavLst>
                                    </p:anim>
                                    <p:anim calcmode="lin" valueType="num">
                                      <p:cBhvr additive="base">
                                        <p:cTn id="47" dur="536"/>
                                        <p:tgtEl>
                                          <p:spTgt spid="135"/>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1850"/>
                                  </p:stCondLst>
                                  <p:childTnLst>
                                    <p:set>
                                      <p:cBhvr>
                                        <p:cTn id="49" dur="1" fill="hold">
                                          <p:stCondLst>
                                            <p:cond delay="0"/>
                                          </p:stCondLst>
                                        </p:cTn>
                                        <p:tgtEl>
                                          <p:spTgt spid="140"/>
                                        </p:tgtEl>
                                        <p:attrNameLst>
                                          <p:attrName>style.visibility</p:attrName>
                                        </p:attrNameLst>
                                      </p:cBhvr>
                                      <p:to>
                                        <p:strVal val="visible"/>
                                      </p:to>
                                    </p:set>
                                    <p:animEffect transition="in" filter="fade">
                                      <p:cBhvr>
                                        <p:cTn id="50" dur="75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246434" y="3084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Introduction</a:t>
            </a:r>
            <a:endParaRPr sz="4000" b="0" i="0" u="none" strike="noStrike" cap="none">
              <a:solidFill>
                <a:schemeClr val="dk2"/>
              </a:solidFill>
              <a:latin typeface="Microsoft Yahei"/>
              <a:ea typeface="Microsoft Yahei"/>
              <a:cs typeface="Microsoft Yahei"/>
              <a:sym typeface="Microsoft Yahei"/>
            </a:endParaRPr>
          </a:p>
        </p:txBody>
      </p:sp>
      <p:cxnSp>
        <p:nvCxnSpPr>
          <p:cNvPr id="150" name="Google Shape;150;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45252" y="11361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151" name="Google Shape;151;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4575"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2" name="Google Shape;152;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1208" y="6187626"/>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3" name="Google Shape;153;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7841"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54" name="Google Shape;154;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59644" y="6238642"/>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155" name="Google Shape;155;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88523" y="6238642"/>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156" name="Google Shape;156;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4735" y="6187626"/>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157" name="Google Shape;157;p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2676" y="6191803"/>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58" name="Google Shape;158;p4"/>
          <p:cNvSpPr txBox="1"/>
          <p:nvPr/>
        </p:nvSpPr>
        <p:spPr>
          <a:xfrm>
            <a:off x="161925" y="1458675"/>
            <a:ext cx="118683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500">
                <a:solidFill>
                  <a:srgbClr val="212121"/>
                </a:solidFill>
                <a:highlight>
                  <a:srgbClr val="FFFFFF"/>
                </a:highlight>
              </a:rPr>
              <a:t>An inevitable consequence of intense human activities is the rapid increase in the amount of waste that is produced, and it is the way these waste are handled, stored, collected, and disposed of, which can pose risks to the environment and to public health. At the heart of waste disposal is reasonable waste classification. </a:t>
            </a:r>
            <a:r>
              <a:rPr lang="en-US" sz="1500" b="1">
                <a:solidFill>
                  <a:srgbClr val="212121"/>
                </a:solidFill>
                <a:highlight>
                  <a:srgbClr val="FFFFFF"/>
                </a:highlight>
              </a:rPr>
              <a:t>①Although different countries/cities may have proposed the details for garbage classification, it is not realistic for people to classify them without intelligent tools. </a:t>
            </a:r>
            <a:r>
              <a:rPr lang="en-US" sz="1500">
                <a:solidFill>
                  <a:srgbClr val="212121"/>
                </a:solidFill>
                <a:highlight>
                  <a:srgbClr val="FFFFFF"/>
                </a:highlight>
              </a:rPr>
              <a:t>As an increasingly detailed understanding of the different degrees of environmental, social, and economic risks associated with managing various types of ‘waste’ has developed, a variety of systems have been established to differentiate between materials. </a:t>
            </a:r>
            <a:r>
              <a:rPr lang="en-US" sz="1500" b="1">
                <a:solidFill>
                  <a:srgbClr val="212121"/>
                </a:solidFill>
                <a:highlight>
                  <a:srgbClr val="FFFFFF"/>
                </a:highlight>
              </a:rPr>
              <a:t>②However, most available systems do not accept pictures as input, which makes it difficult for citizens to inquire about waste types.</a:t>
            </a:r>
            <a:endParaRPr sz="1500">
              <a:solidFill>
                <a:srgbClr val="212121"/>
              </a:solidFill>
              <a:highlight>
                <a:srgbClr val="FFFFFF"/>
              </a:highlight>
            </a:endParaRPr>
          </a:p>
        </p:txBody>
      </p:sp>
      <p:sp>
        <p:nvSpPr>
          <p:cNvPr id="159" name="Google Shape;159;p4"/>
          <p:cNvSpPr txBox="1"/>
          <p:nvPr/>
        </p:nvSpPr>
        <p:spPr>
          <a:xfrm>
            <a:off x="0" y="1042275"/>
            <a:ext cx="26004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i="1">
                <a:solidFill>
                  <a:schemeClr val="dk1"/>
                </a:solidFill>
                <a:latin typeface="Times New Roman"/>
                <a:ea typeface="Times New Roman"/>
                <a:cs typeface="Times New Roman"/>
                <a:sym typeface="Times New Roman"/>
              </a:rPr>
              <a:t>Problem Description:</a:t>
            </a:r>
            <a:endParaRPr sz="2300"/>
          </a:p>
        </p:txBody>
      </p:sp>
      <p:pic>
        <p:nvPicPr>
          <p:cNvPr id="160" name="Google Shape;160;p4"/>
          <p:cNvPicPr preferRelativeResize="0"/>
          <p:nvPr/>
        </p:nvPicPr>
        <p:blipFill>
          <a:blip r:embed="rId3">
            <a:alphaModFix/>
          </a:blip>
          <a:stretch>
            <a:fillRect/>
          </a:stretch>
        </p:blipFill>
        <p:spPr>
          <a:xfrm>
            <a:off x="2026835" y="3368713"/>
            <a:ext cx="7810500" cy="2714625"/>
          </a:xfrm>
          <a:prstGeom prst="rect">
            <a:avLst/>
          </a:prstGeom>
          <a:noFill/>
          <a:ln>
            <a:noFill/>
          </a:ln>
        </p:spPr>
      </p:pic>
      <p:sp>
        <p:nvSpPr>
          <p:cNvPr id="161" name="Google Shape;161;p4"/>
          <p:cNvSpPr txBox="1"/>
          <p:nvPr/>
        </p:nvSpPr>
        <p:spPr>
          <a:xfrm>
            <a:off x="7196300" y="34103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Challenges of vision-based garbage classification for waste recycling.[1]</a:t>
            </a:r>
            <a:endParaRPr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750"/>
                                        <p:tgtEl>
                                          <p:spTgt spid="149"/>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150"/>
                                        </p:tgtEl>
                                        <p:attrNameLst>
                                          <p:attrName>style.visibility</p:attrName>
                                        </p:attrNameLst>
                                      </p:cBhvr>
                                      <p:to>
                                        <p:strVal val="visible"/>
                                      </p:to>
                                    </p:set>
                                    <p:animEffect transition="in" filter="fade">
                                      <p:cBhvr>
                                        <p:cTn id="11" dur="7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246434" y="3084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Introduction</a:t>
            </a:r>
            <a:endParaRPr sz="4000" b="0" i="0" u="none" strike="noStrike" cap="none">
              <a:solidFill>
                <a:schemeClr val="dk2"/>
              </a:solidFill>
              <a:latin typeface="Microsoft Yahei"/>
              <a:ea typeface="Microsoft Yahei"/>
              <a:cs typeface="Microsoft Yahei"/>
              <a:sym typeface="Microsoft Yahei"/>
            </a:endParaRPr>
          </a:p>
        </p:txBody>
      </p:sp>
      <p:cxnSp>
        <p:nvCxnSpPr>
          <p:cNvPr id="167" name="Google Shape;167;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45252" y="11361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168" name="Google Shape;168;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4575"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69" name="Google Shape;169;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1208" y="6187626"/>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70" name="Google Shape;170;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7841"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171" name="Google Shape;171;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59644" y="6238642"/>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172" name="Google Shape;172;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88523" y="6238642"/>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173" name="Google Shape;173;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4735" y="6187626"/>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174" name="Google Shape;174;g17c1caf5870_1_1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2676" y="6191803"/>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175" name="Google Shape;175;g17c1caf5870_1_17"/>
          <p:cNvSpPr txBox="1"/>
          <p:nvPr/>
        </p:nvSpPr>
        <p:spPr>
          <a:xfrm>
            <a:off x="161925" y="1458675"/>
            <a:ext cx="118683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500">
                <a:solidFill>
                  <a:srgbClr val="212121"/>
                </a:solidFill>
                <a:highlight>
                  <a:srgbClr val="FFFFFF"/>
                </a:highlight>
              </a:rPr>
              <a:t>Our algorithm model and solution therefore complements the gap between legislation and practice by developing an image-based waste sorting system, which assists users to understand the characteristics of waste so that it can be managed and monitored appropriately in a manner that protects human health and the environment. Based on the optimal model among MLP, CNN, and ANN, users can get quick and accurate judgments on the waste types, improving the garbage classification quality. Also, a simple front-end layer is included in our solution that allows users to interact easily.</a:t>
            </a:r>
            <a:endParaRPr sz="1500">
              <a:solidFill>
                <a:srgbClr val="212121"/>
              </a:solidFill>
              <a:highlight>
                <a:srgbClr val="FFFFFF"/>
              </a:highlight>
            </a:endParaRPr>
          </a:p>
        </p:txBody>
      </p:sp>
      <p:sp>
        <p:nvSpPr>
          <p:cNvPr id="176" name="Google Shape;176;g17c1caf5870_1_17"/>
          <p:cNvSpPr txBox="1"/>
          <p:nvPr/>
        </p:nvSpPr>
        <p:spPr>
          <a:xfrm>
            <a:off x="0" y="1118475"/>
            <a:ext cx="26004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i="1">
                <a:solidFill>
                  <a:schemeClr val="dk1"/>
                </a:solidFill>
                <a:latin typeface="Times New Roman"/>
                <a:ea typeface="Times New Roman"/>
                <a:cs typeface="Times New Roman"/>
                <a:sym typeface="Times New Roman"/>
              </a:rPr>
              <a:t>Motivation:</a:t>
            </a:r>
            <a:endParaRPr sz="2300"/>
          </a:p>
        </p:txBody>
      </p:sp>
      <p:sp>
        <p:nvSpPr>
          <p:cNvPr id="177" name="Google Shape;177;g17c1caf5870_1_17"/>
          <p:cNvSpPr txBox="1"/>
          <p:nvPr/>
        </p:nvSpPr>
        <p:spPr>
          <a:xfrm>
            <a:off x="602850" y="4977375"/>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Images</a:t>
            </a:r>
            <a:endParaRPr/>
          </a:p>
        </p:txBody>
      </p:sp>
      <p:pic>
        <p:nvPicPr>
          <p:cNvPr id="178" name="Google Shape;178;g17c1caf5870_1_17"/>
          <p:cNvPicPr preferRelativeResize="0"/>
          <p:nvPr/>
        </p:nvPicPr>
        <p:blipFill rotWithShape="1">
          <a:blip r:embed="rId3">
            <a:alphaModFix/>
          </a:blip>
          <a:srcRect l="17588" t="6159" r="21084" b="9108"/>
          <a:stretch/>
        </p:blipFill>
        <p:spPr>
          <a:xfrm>
            <a:off x="3145850" y="2760937"/>
            <a:ext cx="1254710" cy="918200"/>
          </a:xfrm>
          <a:prstGeom prst="rect">
            <a:avLst/>
          </a:prstGeom>
          <a:noFill/>
          <a:ln>
            <a:noFill/>
          </a:ln>
        </p:spPr>
      </p:pic>
      <p:pic>
        <p:nvPicPr>
          <p:cNvPr id="179" name="Google Shape;179;g17c1caf5870_1_17"/>
          <p:cNvPicPr preferRelativeResize="0"/>
          <p:nvPr/>
        </p:nvPicPr>
        <p:blipFill rotWithShape="1">
          <a:blip r:embed="rId4">
            <a:alphaModFix/>
          </a:blip>
          <a:srcRect b="11925"/>
          <a:stretch/>
        </p:blipFill>
        <p:spPr>
          <a:xfrm>
            <a:off x="2801475" y="4097250"/>
            <a:ext cx="1943452" cy="708000"/>
          </a:xfrm>
          <a:prstGeom prst="rect">
            <a:avLst/>
          </a:prstGeom>
          <a:noFill/>
          <a:ln>
            <a:noFill/>
          </a:ln>
        </p:spPr>
      </p:pic>
      <p:pic>
        <p:nvPicPr>
          <p:cNvPr id="180" name="Google Shape;180;g17c1caf5870_1_17"/>
          <p:cNvPicPr preferRelativeResize="0"/>
          <p:nvPr/>
        </p:nvPicPr>
        <p:blipFill rotWithShape="1">
          <a:blip r:embed="rId5">
            <a:alphaModFix/>
          </a:blip>
          <a:srcRect l="2852" r="3637" b="3809"/>
          <a:stretch/>
        </p:blipFill>
        <p:spPr>
          <a:xfrm>
            <a:off x="2584525" y="5076022"/>
            <a:ext cx="2377325" cy="918200"/>
          </a:xfrm>
          <a:prstGeom prst="rect">
            <a:avLst/>
          </a:prstGeom>
          <a:noFill/>
          <a:ln>
            <a:noFill/>
          </a:ln>
        </p:spPr>
      </p:pic>
      <p:pic>
        <p:nvPicPr>
          <p:cNvPr id="181" name="Google Shape;181;g17c1caf5870_1_17"/>
          <p:cNvPicPr preferRelativeResize="0"/>
          <p:nvPr/>
        </p:nvPicPr>
        <p:blipFill>
          <a:blip r:embed="rId6">
            <a:alphaModFix/>
          </a:blip>
          <a:stretch>
            <a:fillRect/>
          </a:stretch>
        </p:blipFill>
        <p:spPr>
          <a:xfrm>
            <a:off x="5682075" y="2830627"/>
            <a:ext cx="3251172" cy="1206900"/>
          </a:xfrm>
          <a:prstGeom prst="rect">
            <a:avLst/>
          </a:prstGeom>
          <a:noFill/>
          <a:ln>
            <a:noFill/>
          </a:ln>
        </p:spPr>
      </p:pic>
      <p:pic>
        <p:nvPicPr>
          <p:cNvPr id="182" name="Google Shape;182;g17c1caf5870_1_17"/>
          <p:cNvPicPr preferRelativeResize="0"/>
          <p:nvPr/>
        </p:nvPicPr>
        <p:blipFill>
          <a:blip r:embed="rId7">
            <a:alphaModFix/>
          </a:blip>
          <a:stretch>
            <a:fillRect/>
          </a:stretch>
        </p:blipFill>
        <p:spPr>
          <a:xfrm>
            <a:off x="166198" y="3679125"/>
            <a:ext cx="1810796" cy="1206899"/>
          </a:xfrm>
          <a:prstGeom prst="rect">
            <a:avLst/>
          </a:prstGeom>
          <a:noFill/>
          <a:ln>
            <a:noFill/>
          </a:ln>
        </p:spPr>
      </p:pic>
      <p:pic>
        <p:nvPicPr>
          <p:cNvPr id="183" name="Google Shape;183;g17c1caf5870_1_17"/>
          <p:cNvPicPr preferRelativeResize="0"/>
          <p:nvPr/>
        </p:nvPicPr>
        <p:blipFill>
          <a:blip r:embed="rId8">
            <a:alphaModFix/>
          </a:blip>
          <a:stretch>
            <a:fillRect/>
          </a:stretch>
        </p:blipFill>
        <p:spPr>
          <a:xfrm>
            <a:off x="6034187" y="4678759"/>
            <a:ext cx="2775550" cy="1071056"/>
          </a:xfrm>
          <a:prstGeom prst="rect">
            <a:avLst/>
          </a:prstGeom>
          <a:noFill/>
          <a:ln>
            <a:noFill/>
          </a:ln>
        </p:spPr>
      </p:pic>
      <p:sp>
        <p:nvSpPr>
          <p:cNvPr id="184" name="Google Shape;184;g17c1caf5870_1_17"/>
          <p:cNvSpPr txBox="1"/>
          <p:nvPr/>
        </p:nvSpPr>
        <p:spPr>
          <a:xfrm>
            <a:off x="3304450" y="3681225"/>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MLP</a:t>
            </a:r>
            <a:endParaRPr/>
          </a:p>
        </p:txBody>
      </p:sp>
      <p:sp>
        <p:nvSpPr>
          <p:cNvPr id="185" name="Google Shape;185;g17c1caf5870_1_17"/>
          <p:cNvSpPr txBox="1"/>
          <p:nvPr/>
        </p:nvSpPr>
        <p:spPr>
          <a:xfrm>
            <a:off x="3332025" y="4652838"/>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CNN</a:t>
            </a:r>
            <a:endParaRPr/>
          </a:p>
        </p:txBody>
      </p:sp>
      <p:sp>
        <p:nvSpPr>
          <p:cNvPr id="186" name="Google Shape;186;g17c1caf5870_1_17"/>
          <p:cNvSpPr txBox="1"/>
          <p:nvPr/>
        </p:nvSpPr>
        <p:spPr>
          <a:xfrm>
            <a:off x="3386850" y="5933838"/>
            <a:ext cx="93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ANN</a:t>
            </a:r>
            <a:endParaRPr/>
          </a:p>
        </p:txBody>
      </p:sp>
      <p:cxnSp>
        <p:nvCxnSpPr>
          <p:cNvPr id="187" name="Google Shape;187;g17c1caf5870_1_17"/>
          <p:cNvCxnSpPr>
            <a:stCxn id="182" idx="3"/>
            <a:endCxn id="178" idx="1"/>
          </p:cNvCxnSpPr>
          <p:nvPr/>
        </p:nvCxnSpPr>
        <p:spPr>
          <a:xfrm rot="10800000" flipH="1">
            <a:off x="1976994" y="3219974"/>
            <a:ext cx="1168800" cy="1062600"/>
          </a:xfrm>
          <a:prstGeom prst="straightConnector1">
            <a:avLst/>
          </a:prstGeom>
          <a:noFill/>
          <a:ln w="9525" cap="flat" cmpd="sng">
            <a:solidFill>
              <a:schemeClr val="dk2"/>
            </a:solidFill>
            <a:prstDash val="solid"/>
            <a:round/>
            <a:headEnd type="none" w="med" len="med"/>
            <a:tailEnd type="triangle" w="med" len="med"/>
          </a:ln>
        </p:spPr>
      </p:cxnSp>
      <p:cxnSp>
        <p:nvCxnSpPr>
          <p:cNvPr id="188" name="Google Shape;188;g17c1caf5870_1_17"/>
          <p:cNvCxnSpPr>
            <a:stCxn id="182" idx="3"/>
            <a:endCxn id="179" idx="1"/>
          </p:cNvCxnSpPr>
          <p:nvPr/>
        </p:nvCxnSpPr>
        <p:spPr>
          <a:xfrm>
            <a:off x="1976994" y="4282574"/>
            <a:ext cx="824400" cy="16860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89;g17c1caf5870_1_17"/>
          <p:cNvCxnSpPr>
            <a:stCxn id="182" idx="3"/>
            <a:endCxn id="180" idx="1"/>
          </p:cNvCxnSpPr>
          <p:nvPr/>
        </p:nvCxnSpPr>
        <p:spPr>
          <a:xfrm>
            <a:off x="1976994" y="4282574"/>
            <a:ext cx="607500" cy="1252500"/>
          </a:xfrm>
          <a:prstGeom prst="straightConnector1">
            <a:avLst/>
          </a:prstGeom>
          <a:noFill/>
          <a:ln w="9525" cap="flat" cmpd="sng">
            <a:solidFill>
              <a:schemeClr val="dk2"/>
            </a:solidFill>
            <a:prstDash val="solid"/>
            <a:round/>
            <a:headEnd type="none" w="med" len="med"/>
            <a:tailEnd type="triangle" w="med" len="med"/>
          </a:ln>
        </p:spPr>
      </p:cxnSp>
      <p:sp>
        <p:nvSpPr>
          <p:cNvPr id="190" name="Google Shape;190;g17c1caf5870_1_17"/>
          <p:cNvSpPr txBox="1"/>
          <p:nvPr/>
        </p:nvSpPr>
        <p:spPr>
          <a:xfrm>
            <a:off x="6233345" y="3961325"/>
            <a:ext cx="237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Gradio App</a:t>
            </a:r>
            <a:endParaRPr/>
          </a:p>
        </p:txBody>
      </p:sp>
      <p:sp>
        <p:nvSpPr>
          <p:cNvPr id="191" name="Google Shape;191;g17c1caf5870_1_17"/>
          <p:cNvSpPr txBox="1"/>
          <p:nvPr/>
        </p:nvSpPr>
        <p:spPr>
          <a:xfrm>
            <a:off x="6329345" y="5836400"/>
            <a:ext cx="237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Bokeh Visualization</a:t>
            </a:r>
            <a:endParaRPr/>
          </a:p>
        </p:txBody>
      </p:sp>
      <p:cxnSp>
        <p:nvCxnSpPr>
          <p:cNvPr id="192" name="Google Shape;192;g17c1caf5870_1_17"/>
          <p:cNvCxnSpPr/>
          <p:nvPr/>
        </p:nvCxnSpPr>
        <p:spPr>
          <a:xfrm>
            <a:off x="4961900" y="4366875"/>
            <a:ext cx="628800" cy="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193" name="Google Shape;193;g17c1caf5870_1_17"/>
          <p:cNvGraphicFramePr/>
          <p:nvPr/>
        </p:nvGraphicFramePr>
        <p:xfrm>
          <a:off x="9114613" y="3398850"/>
          <a:ext cx="2705775" cy="2362200"/>
        </p:xfrm>
        <a:graphic>
          <a:graphicData uri="http://schemas.openxmlformats.org/drawingml/2006/table">
            <a:tbl>
              <a:tblPr>
                <a:noFill/>
                <a:tableStyleId>{C24A321F-61E9-4314-8941-3847E4674225}</a:tableStyleId>
              </a:tblPr>
              <a:tblGrid>
                <a:gridCol w="2012125">
                  <a:extLst>
                    <a:ext uri="{9D8B030D-6E8A-4147-A177-3AD203B41FA5}">
                      <a16:colId xmlns:a16="http://schemas.microsoft.com/office/drawing/2014/main" val="20000"/>
                    </a:ext>
                  </a:extLst>
                </a:gridCol>
                <a:gridCol w="69365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Trash type</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Index</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Dry garbage_Pen</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Harmful waste_Battery</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Recyclable_Newspaper</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Recyclable_Pillow</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Wet garbage_Vegetables</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4</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
        <p:nvSpPr>
          <p:cNvPr id="194" name="Google Shape;194;g17c1caf5870_1_17"/>
          <p:cNvSpPr txBox="1"/>
          <p:nvPr/>
        </p:nvSpPr>
        <p:spPr>
          <a:xfrm>
            <a:off x="9278950" y="3012575"/>
            <a:ext cx="2541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a:t>Trash types used in our project</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750"/>
                                        <p:tgtEl>
                                          <p:spTgt spid="166"/>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75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246434" y="3084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Introduction</a:t>
            </a:r>
            <a:endParaRPr sz="4000" b="0" i="0" u="none" strike="noStrike" cap="none">
              <a:solidFill>
                <a:schemeClr val="dk2"/>
              </a:solidFill>
              <a:latin typeface="Microsoft Yahei"/>
              <a:ea typeface="Microsoft Yahei"/>
              <a:cs typeface="Microsoft Yahei"/>
              <a:sym typeface="Microsoft Yahei"/>
            </a:endParaRPr>
          </a:p>
        </p:txBody>
      </p:sp>
      <p:cxnSp>
        <p:nvCxnSpPr>
          <p:cNvPr id="200" name="Google Shape;200;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45252" y="11361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201" name="Google Shape;201;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04575"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02" name="Google Shape;202;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401208" y="6187626"/>
            <a:ext cx="102000" cy="1020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03" name="Google Shape;203;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597841" y="6187626"/>
            <a:ext cx="102000" cy="1020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04" name="Google Shape;204;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959644" y="6238642"/>
            <a:ext cx="10038600" cy="0"/>
          </a:xfrm>
          <a:prstGeom prst="straightConnector1">
            <a:avLst/>
          </a:prstGeom>
          <a:noFill/>
          <a:ln w="12700" cap="flat" cmpd="sng">
            <a:solidFill>
              <a:srgbClr val="D8D8D8"/>
            </a:solidFill>
            <a:prstDash val="solid"/>
            <a:miter lim="800000"/>
            <a:headEnd type="none" w="sm" len="sm"/>
            <a:tailEnd type="none" w="sm" len="sm"/>
          </a:ln>
        </p:spPr>
      </p:cxnSp>
      <p:cxnSp>
        <p:nvCxnSpPr>
          <p:cNvPr id="205" name="Google Shape;205;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488523" y="6238642"/>
            <a:ext cx="221100" cy="0"/>
          </a:xfrm>
          <a:prstGeom prst="straightConnector1">
            <a:avLst/>
          </a:prstGeom>
          <a:noFill/>
          <a:ln w="12700" cap="flat" cmpd="sng">
            <a:solidFill>
              <a:srgbClr val="D8D8D8"/>
            </a:solidFill>
            <a:prstDash val="solid"/>
            <a:miter lim="800000"/>
            <a:headEnd type="none" w="sm" len="sm"/>
            <a:tailEnd type="none" w="sm" len="sm"/>
          </a:ln>
        </p:spPr>
      </p:cxnSp>
      <p:cxnSp>
        <p:nvCxnSpPr>
          <p:cNvPr id="206" name="Google Shape;206;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4735" y="6187626"/>
            <a:ext cx="30000" cy="94800"/>
          </a:xfrm>
          <a:prstGeom prst="straightConnector1">
            <a:avLst/>
          </a:prstGeom>
          <a:noFill/>
          <a:ln w="12700" cap="flat" cmpd="sng">
            <a:solidFill>
              <a:srgbClr val="D8D8D8"/>
            </a:solidFill>
            <a:prstDash val="solid"/>
            <a:miter lim="800000"/>
            <a:headEnd type="none" w="sm" len="sm"/>
            <a:tailEnd type="none" w="sm" len="sm"/>
          </a:ln>
        </p:spPr>
      </p:cxnSp>
      <p:sp>
        <p:nvSpPr>
          <p:cNvPr id="207" name="Google Shape;207;g17c1caf5870_1_34"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762676" y="6191803"/>
            <a:ext cx="94500" cy="90600"/>
          </a:xfrm>
          <a:prstGeom prst="parallelogram">
            <a:avLst>
              <a:gd name="adj" fmla="val 32876"/>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08" name="Google Shape;208;g17c1caf5870_1_34"/>
          <p:cNvSpPr txBox="1"/>
          <p:nvPr/>
        </p:nvSpPr>
        <p:spPr>
          <a:xfrm>
            <a:off x="0" y="1194675"/>
            <a:ext cx="35910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i="1">
                <a:solidFill>
                  <a:schemeClr val="dk1"/>
                </a:solidFill>
                <a:latin typeface="Times New Roman"/>
                <a:ea typeface="Times New Roman"/>
                <a:cs typeface="Times New Roman"/>
                <a:sym typeface="Times New Roman"/>
              </a:rPr>
              <a:t>Tasks for each member:</a:t>
            </a:r>
            <a:endParaRPr sz="2300"/>
          </a:p>
        </p:txBody>
      </p:sp>
      <p:graphicFrame>
        <p:nvGraphicFramePr>
          <p:cNvPr id="209" name="Google Shape;209;g17c1caf5870_1_34"/>
          <p:cNvGraphicFramePr/>
          <p:nvPr/>
        </p:nvGraphicFramePr>
        <p:xfrm>
          <a:off x="211038" y="1800200"/>
          <a:ext cx="11661775" cy="2108200"/>
        </p:xfrm>
        <a:graphic>
          <a:graphicData uri="http://schemas.openxmlformats.org/drawingml/2006/table">
            <a:tbl>
              <a:tblPr>
                <a:noFill/>
                <a:tableStyleId>{C24A321F-61E9-4314-8941-3847E4674225}</a:tableStyleId>
              </a:tblPr>
              <a:tblGrid>
                <a:gridCol w="2485600">
                  <a:extLst>
                    <a:ext uri="{9D8B030D-6E8A-4147-A177-3AD203B41FA5}">
                      <a16:colId xmlns:a16="http://schemas.microsoft.com/office/drawing/2014/main" val="20000"/>
                    </a:ext>
                  </a:extLst>
                </a:gridCol>
                <a:gridCol w="91761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Name</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Tasks</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An Yuhong</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Majorly working on attention network such as transformer. Helping dataset acquisition &amp; preprocessing and model training work</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He Wenbin</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Majorly working on MLP &amp; CNN models and evaluation &amp; interpretation. Develop a suitable front-end layer for solution. Summarize content and integrate reports</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Li Guoshen</a:t>
                      </a:r>
                      <a:endParaRPr sz="15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US" sz="1500">
                          <a:latin typeface="Times New Roman"/>
                          <a:ea typeface="Times New Roman"/>
                          <a:cs typeface="Times New Roman"/>
                          <a:sym typeface="Times New Roman"/>
                        </a:rPr>
                        <a:t>Majorly working on using class activation map for neural network interpretability, incorporate attention block  in CNN, and help model training. Helping and advising on data pre-processing work</a:t>
                      </a:r>
                      <a:endParaRPr sz="15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750"/>
                                        <p:tgtEl>
                                          <p:spTgt spid="199"/>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200"/>
                                        </p:tgtEl>
                                        <p:attrNameLst>
                                          <p:attrName>style.visibility</p:attrName>
                                        </p:attrNameLst>
                                      </p:cBhvr>
                                      <p:to>
                                        <p:strVal val="visible"/>
                                      </p:to>
                                    </p:set>
                                    <p:animEffect transition="in" filter="fade">
                                      <p:cBhvr>
                                        <p:cTn id="11" dur="75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Methodology</a:t>
            </a:r>
            <a:endParaRPr sz="5400" b="0" i="0" u="none" strike="noStrike" cap="none">
              <a:solidFill>
                <a:schemeClr val="dk2"/>
              </a:solidFill>
              <a:latin typeface="Microsoft Yahei"/>
              <a:ea typeface="Microsoft Yahei"/>
              <a:cs typeface="Microsoft Yahei"/>
              <a:sym typeface="Microsoft Yahei"/>
            </a:endParaRPr>
          </a:p>
        </p:txBody>
      </p:sp>
      <p:sp>
        <p:nvSpPr>
          <p:cNvPr id="215" name="Google Shape;215;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02</a:t>
            </a:r>
            <a:endParaRPr sz="5400" b="0" i="0" u="none" strike="noStrike" cap="none">
              <a:solidFill>
                <a:schemeClr val="dk2"/>
              </a:solidFill>
              <a:latin typeface="Microsoft Yahei"/>
              <a:ea typeface="Microsoft Yahei"/>
              <a:cs typeface="Microsoft Yahei"/>
              <a:sym typeface="Microsoft Yahei"/>
            </a:endParaRPr>
          </a:p>
        </p:txBody>
      </p:sp>
      <p:cxnSp>
        <p:nvCxnSpPr>
          <p:cNvPr id="216" name="Google Shape;216;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217" name="Google Shape;217;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18" name="Google Shape;218;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19" name="Google Shape;219;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0" name="Google Shape;220;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1" name="Google Shape;221;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2" name="Google Shape;222;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3" name="Google Shape;223;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24" name="Google Shape;224;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225" name="Google Shape;225;g1745f6b6926_1_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226" name="Google Shape;226;g1745f6b6926_1_7"/>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27" name="Google Shape;227;g1745f6b6926_1_7"/>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28" name="Google Shape;228;g1745f6b6926_1_7"/>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750"/>
                                        <p:tgtEl>
                                          <p:spTgt spid="214"/>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750"/>
                                        <p:tgtEl>
                                          <p:spTgt spid="217"/>
                                        </p:tgtEl>
                                      </p:cBhvr>
                                    </p:animEffect>
                                  </p:childTnLst>
                                </p:cTn>
                              </p:par>
                            </p:childTnLst>
                          </p:cTn>
                        </p:par>
                        <p:par>
                          <p:cTn id="16" fill="hold">
                            <p:stCondLst>
                              <p:cond delay="2250"/>
                            </p:stCondLst>
                            <p:childTnLst>
                              <p:par>
                                <p:cTn id="17" presetID="10" presetClass="entr" presetSubtype="0" fill="hold" nodeType="afterEffect">
                                  <p:stCondLst>
                                    <p:cond delay="120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1300"/>
                                        <p:tgtEl>
                                          <p:spTgt spid="215"/>
                                        </p:tgtEl>
                                      </p:cBhvr>
                                    </p:animEffect>
                                  </p:childTnLst>
                                </p:cTn>
                              </p:par>
                            </p:childTnLst>
                          </p:cTn>
                        </p:par>
                        <p:par>
                          <p:cTn id="20" fill="hold">
                            <p:stCondLst>
                              <p:cond delay="3550"/>
                            </p:stCondLst>
                            <p:childTnLst>
                              <p:par>
                                <p:cTn id="21" presetID="10" presetClass="entr" presetSubtype="0" fill="hold" nodeType="afterEffect">
                                  <p:stCondLst>
                                    <p:cond delay="75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750"/>
                                        <p:tgtEl>
                                          <p:spTgt spid="216"/>
                                        </p:tgtEl>
                                      </p:cBhvr>
                                    </p:animEffect>
                                  </p:childTnLst>
                                </p:cTn>
                              </p:par>
                              <p:par>
                                <p:cTn id="24" presetID="10" presetClass="entr" presetSubtype="0" fill="hold" nodeType="withEffect">
                                  <p:stCondLst>
                                    <p:cond delay="750"/>
                                  </p:stCondLst>
                                  <p:childTnLst>
                                    <p:set>
                                      <p:cBhvr>
                                        <p:cTn id="25" dur="1" fill="hold">
                                          <p:stCondLst>
                                            <p:cond delay="0"/>
                                          </p:stCondLst>
                                        </p:cTn>
                                        <p:tgtEl>
                                          <p:spTgt spid="218"/>
                                        </p:tgtEl>
                                        <p:attrNameLst>
                                          <p:attrName>style.visibility</p:attrName>
                                        </p:attrNameLst>
                                      </p:cBhvr>
                                      <p:to>
                                        <p:strVal val="visible"/>
                                      </p:to>
                                    </p:set>
                                    <p:animEffect transition="in" filter="fade">
                                      <p:cBhvr>
                                        <p:cTn id="26" dur="750"/>
                                        <p:tgtEl>
                                          <p:spTgt spid="218"/>
                                        </p:tgtEl>
                                      </p:cBhvr>
                                    </p:animEffect>
                                  </p:childTnLst>
                                </p:cTn>
                              </p:par>
                            </p:childTnLst>
                          </p:cTn>
                        </p:par>
                        <p:par>
                          <p:cTn id="27" fill="hold">
                            <p:stCondLst>
                              <p:cond delay="4300"/>
                            </p:stCondLst>
                            <p:childTnLst>
                              <p:par>
                                <p:cTn id="28" presetID="23" presetClass="entr" presetSubtype="16" fill="hold" nodeType="afterEffect">
                                  <p:stCondLst>
                                    <p:cond delay="1250"/>
                                  </p:stCondLst>
                                  <p:childTnLst>
                                    <p:set>
                                      <p:cBhvr>
                                        <p:cTn id="29" dur="1" fill="hold">
                                          <p:stCondLst>
                                            <p:cond delay="0"/>
                                          </p:stCondLst>
                                        </p:cTn>
                                        <p:tgtEl>
                                          <p:spTgt spid="223"/>
                                        </p:tgtEl>
                                        <p:attrNameLst>
                                          <p:attrName>style.visibility</p:attrName>
                                        </p:attrNameLst>
                                      </p:cBhvr>
                                      <p:to>
                                        <p:strVal val="visible"/>
                                      </p:to>
                                    </p:set>
                                    <p:anim calcmode="lin" valueType="num">
                                      <p:cBhvr additive="base">
                                        <p:cTn id="30" dur="536"/>
                                        <p:tgtEl>
                                          <p:spTgt spid="223"/>
                                        </p:tgtEl>
                                        <p:attrNameLst>
                                          <p:attrName>ppt_w</p:attrName>
                                        </p:attrNameLst>
                                      </p:cBhvr>
                                      <p:tavLst>
                                        <p:tav tm="0">
                                          <p:val>
                                            <p:strVal val="0"/>
                                          </p:val>
                                        </p:tav>
                                        <p:tav tm="100000">
                                          <p:val>
                                            <p:strVal val="#ppt_w"/>
                                          </p:val>
                                        </p:tav>
                                      </p:tavLst>
                                    </p:anim>
                                    <p:anim calcmode="lin" valueType="num">
                                      <p:cBhvr additive="base">
                                        <p:cTn id="31" dur="536"/>
                                        <p:tgtEl>
                                          <p:spTgt spid="223"/>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250"/>
                                  </p:stCondLst>
                                  <p:childTnLst>
                                    <p:set>
                                      <p:cBhvr>
                                        <p:cTn id="33" dur="1" fill="hold">
                                          <p:stCondLst>
                                            <p:cond delay="0"/>
                                          </p:stCondLst>
                                        </p:cTn>
                                        <p:tgtEl>
                                          <p:spTgt spid="222"/>
                                        </p:tgtEl>
                                        <p:attrNameLst>
                                          <p:attrName>style.visibility</p:attrName>
                                        </p:attrNameLst>
                                      </p:cBhvr>
                                      <p:to>
                                        <p:strVal val="visible"/>
                                      </p:to>
                                    </p:set>
                                    <p:anim calcmode="lin" valueType="num">
                                      <p:cBhvr additive="base">
                                        <p:cTn id="34" dur="536"/>
                                        <p:tgtEl>
                                          <p:spTgt spid="222"/>
                                        </p:tgtEl>
                                        <p:attrNameLst>
                                          <p:attrName>ppt_w</p:attrName>
                                        </p:attrNameLst>
                                      </p:cBhvr>
                                      <p:tavLst>
                                        <p:tav tm="0">
                                          <p:val>
                                            <p:strVal val="0"/>
                                          </p:val>
                                        </p:tav>
                                        <p:tav tm="100000">
                                          <p:val>
                                            <p:strVal val="#ppt_w"/>
                                          </p:val>
                                        </p:tav>
                                      </p:tavLst>
                                    </p:anim>
                                    <p:anim calcmode="lin" valueType="num">
                                      <p:cBhvr additive="base">
                                        <p:cTn id="35" dur="536"/>
                                        <p:tgtEl>
                                          <p:spTgt spid="222"/>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1400"/>
                                  </p:stCondLst>
                                  <p:childTnLst>
                                    <p:set>
                                      <p:cBhvr>
                                        <p:cTn id="37" dur="1" fill="hold">
                                          <p:stCondLst>
                                            <p:cond delay="0"/>
                                          </p:stCondLst>
                                        </p:cTn>
                                        <p:tgtEl>
                                          <p:spTgt spid="221"/>
                                        </p:tgtEl>
                                        <p:attrNameLst>
                                          <p:attrName>style.visibility</p:attrName>
                                        </p:attrNameLst>
                                      </p:cBhvr>
                                      <p:to>
                                        <p:strVal val="visible"/>
                                      </p:to>
                                    </p:set>
                                    <p:anim calcmode="lin" valueType="num">
                                      <p:cBhvr additive="base">
                                        <p:cTn id="38" dur="536"/>
                                        <p:tgtEl>
                                          <p:spTgt spid="221"/>
                                        </p:tgtEl>
                                        <p:attrNameLst>
                                          <p:attrName>ppt_w</p:attrName>
                                        </p:attrNameLst>
                                      </p:cBhvr>
                                      <p:tavLst>
                                        <p:tav tm="0">
                                          <p:val>
                                            <p:strVal val="0"/>
                                          </p:val>
                                        </p:tav>
                                        <p:tav tm="100000">
                                          <p:val>
                                            <p:strVal val="#ppt_w"/>
                                          </p:val>
                                        </p:tav>
                                      </p:tavLst>
                                    </p:anim>
                                    <p:anim calcmode="lin" valueType="num">
                                      <p:cBhvr additive="base">
                                        <p:cTn id="39" dur="536"/>
                                        <p:tgtEl>
                                          <p:spTgt spid="221"/>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1550"/>
                                  </p:stCondLst>
                                  <p:childTnLst>
                                    <p:set>
                                      <p:cBhvr>
                                        <p:cTn id="41" dur="1" fill="hold">
                                          <p:stCondLst>
                                            <p:cond delay="0"/>
                                          </p:stCondLst>
                                        </p:cTn>
                                        <p:tgtEl>
                                          <p:spTgt spid="220"/>
                                        </p:tgtEl>
                                        <p:attrNameLst>
                                          <p:attrName>style.visibility</p:attrName>
                                        </p:attrNameLst>
                                      </p:cBhvr>
                                      <p:to>
                                        <p:strVal val="visible"/>
                                      </p:to>
                                    </p:set>
                                    <p:anim calcmode="lin" valueType="num">
                                      <p:cBhvr additive="base">
                                        <p:cTn id="42" dur="536"/>
                                        <p:tgtEl>
                                          <p:spTgt spid="220"/>
                                        </p:tgtEl>
                                        <p:attrNameLst>
                                          <p:attrName>ppt_w</p:attrName>
                                        </p:attrNameLst>
                                      </p:cBhvr>
                                      <p:tavLst>
                                        <p:tav tm="0">
                                          <p:val>
                                            <p:strVal val="0"/>
                                          </p:val>
                                        </p:tav>
                                        <p:tav tm="100000">
                                          <p:val>
                                            <p:strVal val="#ppt_w"/>
                                          </p:val>
                                        </p:tav>
                                      </p:tavLst>
                                    </p:anim>
                                    <p:anim calcmode="lin" valueType="num">
                                      <p:cBhvr additive="base">
                                        <p:cTn id="43" dur="536"/>
                                        <p:tgtEl>
                                          <p:spTgt spid="220"/>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1700"/>
                                  </p:stCondLst>
                                  <p:childTnLst>
                                    <p:set>
                                      <p:cBhvr>
                                        <p:cTn id="45" dur="1" fill="hold">
                                          <p:stCondLst>
                                            <p:cond delay="0"/>
                                          </p:stCondLst>
                                        </p:cTn>
                                        <p:tgtEl>
                                          <p:spTgt spid="219"/>
                                        </p:tgtEl>
                                        <p:attrNameLst>
                                          <p:attrName>style.visibility</p:attrName>
                                        </p:attrNameLst>
                                      </p:cBhvr>
                                      <p:to>
                                        <p:strVal val="visible"/>
                                      </p:to>
                                    </p:set>
                                    <p:anim calcmode="lin" valueType="num">
                                      <p:cBhvr additive="base">
                                        <p:cTn id="46" dur="536"/>
                                        <p:tgtEl>
                                          <p:spTgt spid="219"/>
                                        </p:tgtEl>
                                        <p:attrNameLst>
                                          <p:attrName>ppt_w</p:attrName>
                                        </p:attrNameLst>
                                      </p:cBhvr>
                                      <p:tavLst>
                                        <p:tav tm="0">
                                          <p:val>
                                            <p:strVal val="0"/>
                                          </p:val>
                                        </p:tav>
                                        <p:tav tm="100000">
                                          <p:val>
                                            <p:strVal val="#ppt_w"/>
                                          </p:val>
                                        </p:tav>
                                      </p:tavLst>
                                    </p:anim>
                                    <p:anim calcmode="lin" valueType="num">
                                      <p:cBhvr additive="base">
                                        <p:cTn id="47" dur="536"/>
                                        <p:tgtEl>
                                          <p:spTgt spid="219"/>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1850"/>
                                  </p:stCondLst>
                                  <p:childTnLst>
                                    <p:set>
                                      <p:cBhvr>
                                        <p:cTn id="49" dur="1" fill="hold">
                                          <p:stCondLst>
                                            <p:cond delay="0"/>
                                          </p:stCondLst>
                                        </p:cTn>
                                        <p:tgtEl>
                                          <p:spTgt spid="224"/>
                                        </p:tgtEl>
                                        <p:attrNameLst>
                                          <p:attrName>style.visibility</p:attrName>
                                        </p:attrNameLst>
                                      </p:cBhvr>
                                      <p:to>
                                        <p:strVal val="visible"/>
                                      </p:to>
                                    </p:set>
                                    <p:animEffect transition="in" filter="fade">
                                      <p:cBhvr>
                                        <p:cTn id="50" dur="75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4300509" y="452056"/>
            <a:ext cx="3591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dk2"/>
                </a:solidFill>
                <a:latin typeface="Microsoft Yahei"/>
                <a:ea typeface="Microsoft Yahei"/>
                <a:cs typeface="Microsoft Yahei"/>
                <a:sym typeface="Microsoft Yahei"/>
              </a:rPr>
              <a:t>Methodology</a:t>
            </a:r>
            <a:endParaRPr sz="4000" b="0" i="0" u="none" strike="noStrike" cap="none">
              <a:solidFill>
                <a:schemeClr val="dk2"/>
              </a:solidFill>
              <a:latin typeface="Microsoft Yahei"/>
              <a:ea typeface="Microsoft Yahei"/>
              <a:cs typeface="Microsoft Yahei"/>
              <a:sym typeface="Microsoft Yahei"/>
            </a:endParaRPr>
          </a:p>
        </p:txBody>
      </p:sp>
      <p:grpSp>
        <p:nvGrpSpPr>
          <p:cNvPr id="234" name="Google Shape;234;g1745f6b6926_1_177"/>
          <p:cNvGrpSpPr/>
          <p:nvPr/>
        </p:nvGrpSpPr>
        <p:grpSpPr>
          <a:xfrm>
            <a:off x="682885" y="2235550"/>
            <a:ext cx="1306200" cy="1306200"/>
            <a:chOff x="2206885" y="2235550"/>
            <a:chExt cx="1306200" cy="1306200"/>
          </a:xfrm>
        </p:grpSpPr>
        <p:grpSp>
          <p:nvGrpSpPr>
            <p:cNvPr id="235" name="Google Shape;23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206885" y="2235550"/>
              <a:ext cx="1306200" cy="1306200"/>
              <a:chOff x="2206172" y="2590800"/>
              <a:chExt cx="1306200" cy="1306200"/>
            </a:xfrm>
          </p:grpSpPr>
          <p:sp>
            <p:nvSpPr>
              <p:cNvPr id="236" name="Google Shape;236;g1745f6b6926_1_177"/>
              <p:cNvSpPr/>
              <p:nvPr/>
            </p:nvSpPr>
            <p:spPr>
              <a:xfrm>
                <a:off x="2206172"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37" name="Google Shape;237;g1745f6b6926_1_177"/>
              <p:cNvGrpSpPr/>
              <p:nvPr/>
            </p:nvGrpSpPr>
            <p:grpSpPr>
              <a:xfrm>
                <a:off x="2289553" y="2674187"/>
                <a:ext cx="1139471" cy="1139448"/>
                <a:chOff x="2289553" y="2674187"/>
                <a:chExt cx="1139471" cy="1139448"/>
              </a:xfrm>
            </p:grpSpPr>
            <p:sp>
              <p:nvSpPr>
                <p:cNvPr id="238" name="Google Shape;238;g1745f6b6926_1_177"/>
                <p:cNvSpPr/>
                <p:nvPr/>
              </p:nvSpPr>
              <p:spPr>
                <a:xfrm>
                  <a:off x="2289553" y="2674187"/>
                  <a:ext cx="1059338" cy="703174"/>
                </a:xfrm>
                <a:custGeom>
                  <a:avLst/>
                  <a:gdLst/>
                  <a:ahLst/>
                  <a:cxnLst/>
                  <a:rect l="l" t="t" r="r" b="b"/>
                  <a:pathLst>
                    <a:path w="1059338" h="703174" extrusionOk="0">
                      <a:moveTo>
                        <a:pt x="15920" y="703174"/>
                      </a:moveTo>
                      <a:cubicBezTo>
                        <a:pt x="-50056" y="429294"/>
                        <a:pt x="94060" y="148318"/>
                        <a:pt x="354987" y="42111"/>
                      </a:cubicBezTo>
                      <a:cubicBezTo>
                        <a:pt x="615914" y="-64096"/>
                        <a:pt x="915288" y="36360"/>
                        <a:pt x="1059338" y="278459"/>
                      </a:cubicBezTo>
                      <a:lnTo>
                        <a:pt x="15920" y="703174"/>
                      </a:lnTo>
                      <a:close/>
                    </a:path>
                    <a:path w="1059338" h="703174" fill="none" extrusionOk="0">
                      <a:moveTo>
                        <a:pt x="15920" y="703174"/>
                      </a:moveTo>
                      <a:cubicBezTo>
                        <a:pt x="-50056" y="429294"/>
                        <a:pt x="94060" y="148318"/>
                        <a:pt x="354987" y="42111"/>
                      </a:cubicBezTo>
                      <a:cubicBezTo>
                        <a:pt x="615914" y="-64096"/>
                        <a:pt x="915288" y="36360"/>
                        <a:pt x="1059338" y="278459"/>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39" name="Google Shape;239;g1745f6b6926_1_177"/>
                <p:cNvSpPr/>
                <p:nvPr/>
              </p:nvSpPr>
              <p:spPr>
                <a:xfrm>
                  <a:off x="2333340" y="3462781"/>
                  <a:ext cx="181713" cy="235060"/>
                </a:xfrm>
                <a:custGeom>
                  <a:avLst/>
                  <a:gdLst/>
                  <a:ahLst/>
                  <a:cxnLst/>
                  <a:rect l="l" t="t" r="r" b="b"/>
                  <a:pathLst>
                    <a:path w="181713" h="235060" extrusionOk="0">
                      <a:moveTo>
                        <a:pt x="181713" y="235060"/>
                      </a:moveTo>
                      <a:cubicBezTo>
                        <a:pt x="101417" y="174159"/>
                        <a:pt x="38713" y="93047"/>
                        <a:pt x="0" y="0"/>
                      </a:cubicBezTo>
                      <a:lnTo>
                        <a:pt x="181713" y="235060"/>
                      </a:lnTo>
                      <a:close/>
                    </a:path>
                    <a:path w="181713" h="235060" fill="none" extrusionOk="0">
                      <a:moveTo>
                        <a:pt x="181713" y="235060"/>
                      </a:moveTo>
                      <a:cubicBezTo>
                        <a:pt x="101417" y="174159"/>
                        <a:pt x="38713" y="93047"/>
                        <a:pt x="0" y="0"/>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40" name="Google Shape;240;g1745f6b6926_1_177"/>
                <p:cNvSpPr/>
                <p:nvPr/>
              </p:nvSpPr>
              <p:spPr>
                <a:xfrm>
                  <a:off x="2612823" y="3064996"/>
                  <a:ext cx="816201" cy="748639"/>
                </a:xfrm>
                <a:custGeom>
                  <a:avLst/>
                  <a:gdLst/>
                  <a:ahLst/>
                  <a:cxnLst/>
                  <a:rect l="l" t="t" r="r" b="b"/>
                  <a:pathLst>
                    <a:path w="816201" h="748639" extrusionOk="0">
                      <a:moveTo>
                        <a:pt x="787343" y="0"/>
                      </a:moveTo>
                      <a:cubicBezTo>
                        <a:pt x="859122" y="216943"/>
                        <a:pt x="794325" y="455783"/>
                        <a:pt x="622745" y="606703"/>
                      </a:cubicBezTo>
                      <a:cubicBezTo>
                        <a:pt x="451166" y="757622"/>
                        <a:pt x="206011" y="791415"/>
                        <a:pt x="0" y="692543"/>
                      </a:cubicBezTo>
                      <a:lnTo>
                        <a:pt x="787343" y="0"/>
                      </a:lnTo>
                      <a:close/>
                    </a:path>
                    <a:path w="816201" h="748639" fill="none" extrusionOk="0">
                      <a:moveTo>
                        <a:pt x="787343" y="0"/>
                      </a:moveTo>
                      <a:cubicBezTo>
                        <a:pt x="859122" y="216943"/>
                        <a:pt x="794325" y="455783"/>
                        <a:pt x="622745" y="606703"/>
                      </a:cubicBezTo>
                      <a:cubicBezTo>
                        <a:pt x="451166" y="757622"/>
                        <a:pt x="206011" y="791415"/>
                        <a:pt x="0" y="692543"/>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241" name="Google Shape;24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630084" y="2658603"/>
              <a:ext cx="459891" cy="460182"/>
            </a:xfrm>
            <a:custGeom>
              <a:avLst/>
              <a:gdLst/>
              <a:ahLst/>
              <a:cxnLst/>
              <a:rect l="l" t="t" r="r" b="b"/>
              <a:pathLst>
                <a:path w="1580" h="1581" extrusionOk="0">
                  <a:moveTo>
                    <a:pt x="156" y="1424"/>
                  </a:moveTo>
                  <a:lnTo>
                    <a:pt x="1580" y="1424"/>
                  </a:lnTo>
                  <a:lnTo>
                    <a:pt x="1580" y="1581"/>
                  </a:lnTo>
                  <a:lnTo>
                    <a:pt x="0" y="1581"/>
                  </a:lnTo>
                  <a:lnTo>
                    <a:pt x="0" y="0"/>
                  </a:lnTo>
                  <a:lnTo>
                    <a:pt x="156" y="0"/>
                  </a:lnTo>
                  <a:lnTo>
                    <a:pt x="156" y="1424"/>
                  </a:lnTo>
                  <a:close/>
                  <a:moveTo>
                    <a:pt x="393" y="712"/>
                  </a:moveTo>
                  <a:lnTo>
                    <a:pt x="552" y="712"/>
                  </a:lnTo>
                  <a:lnTo>
                    <a:pt x="552" y="1265"/>
                  </a:lnTo>
                  <a:lnTo>
                    <a:pt x="393" y="1265"/>
                  </a:lnTo>
                  <a:lnTo>
                    <a:pt x="393" y="712"/>
                  </a:lnTo>
                  <a:close/>
                  <a:moveTo>
                    <a:pt x="830" y="238"/>
                  </a:moveTo>
                  <a:lnTo>
                    <a:pt x="987" y="238"/>
                  </a:lnTo>
                  <a:lnTo>
                    <a:pt x="987" y="1265"/>
                  </a:lnTo>
                  <a:lnTo>
                    <a:pt x="830" y="1265"/>
                  </a:lnTo>
                  <a:lnTo>
                    <a:pt x="830" y="238"/>
                  </a:lnTo>
                  <a:close/>
                  <a:moveTo>
                    <a:pt x="1264" y="475"/>
                  </a:moveTo>
                  <a:lnTo>
                    <a:pt x="1423" y="475"/>
                  </a:lnTo>
                  <a:lnTo>
                    <a:pt x="1423" y="1265"/>
                  </a:lnTo>
                  <a:lnTo>
                    <a:pt x="1264" y="1265"/>
                  </a:lnTo>
                  <a:lnTo>
                    <a:pt x="1264" y="47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nvGrpSpPr>
          <p:cNvPr id="242" name="Google Shape;242;g1745f6b6926_1_177"/>
          <p:cNvGrpSpPr/>
          <p:nvPr/>
        </p:nvGrpSpPr>
        <p:grpSpPr>
          <a:xfrm>
            <a:off x="4786830" y="2235775"/>
            <a:ext cx="1306200" cy="1306200"/>
            <a:chOff x="8680255" y="2235550"/>
            <a:chExt cx="1306200" cy="1306200"/>
          </a:xfrm>
        </p:grpSpPr>
        <p:grpSp>
          <p:nvGrpSpPr>
            <p:cNvPr id="243" name="Google Shape;24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8680255" y="2235550"/>
              <a:ext cx="1306200" cy="1306200"/>
              <a:chOff x="8679542" y="2590800"/>
              <a:chExt cx="1306200" cy="1306200"/>
            </a:xfrm>
          </p:grpSpPr>
          <p:sp>
            <p:nvSpPr>
              <p:cNvPr id="244" name="Google Shape;244;g1745f6b6926_1_177"/>
              <p:cNvSpPr/>
              <p:nvPr/>
            </p:nvSpPr>
            <p:spPr>
              <a:xfrm>
                <a:off x="8679542" y="2590800"/>
                <a:ext cx="1306200" cy="13062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45" name="Google Shape;245;g1745f6b6926_1_177"/>
              <p:cNvGrpSpPr/>
              <p:nvPr/>
            </p:nvGrpSpPr>
            <p:grpSpPr>
              <a:xfrm>
                <a:off x="8763000" y="2674261"/>
                <a:ext cx="1139400" cy="1139400"/>
                <a:chOff x="2289631" y="2674261"/>
                <a:chExt cx="1139400" cy="1139400"/>
              </a:xfrm>
            </p:grpSpPr>
            <p:sp>
              <p:nvSpPr>
                <p:cNvPr id="246" name="Google Shape;246;g1745f6b6926_1_177"/>
                <p:cNvSpPr/>
                <p:nvPr/>
              </p:nvSpPr>
              <p:spPr>
                <a:xfrm>
                  <a:off x="2289631" y="2674261"/>
                  <a:ext cx="1139400" cy="1139400"/>
                </a:xfrm>
                <a:prstGeom prst="arc">
                  <a:avLst>
                    <a:gd name="adj1" fmla="val 9987353"/>
                    <a:gd name="adj2" fmla="val 19754839"/>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47" name="Google Shape;247;g1745f6b6926_1_177"/>
                <p:cNvSpPr/>
                <p:nvPr/>
              </p:nvSpPr>
              <p:spPr>
                <a:xfrm>
                  <a:off x="2289631" y="2674261"/>
                  <a:ext cx="1139400" cy="1139400"/>
                </a:xfrm>
                <a:prstGeom prst="arc">
                  <a:avLst>
                    <a:gd name="adj1" fmla="val 7630731"/>
                    <a:gd name="adj2" fmla="val 94445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48" name="Google Shape;248;g1745f6b6926_1_177"/>
                <p:cNvSpPr/>
                <p:nvPr/>
              </p:nvSpPr>
              <p:spPr>
                <a:xfrm>
                  <a:off x="2289631" y="2674261"/>
                  <a:ext cx="1139400" cy="1139400"/>
                </a:xfrm>
                <a:prstGeom prst="arc">
                  <a:avLst>
                    <a:gd name="adj1" fmla="val 20501549"/>
                    <a:gd name="adj2" fmla="val 69382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249" name="Google Shape;249;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091520" y="2641284"/>
              <a:ext cx="483758" cy="494819"/>
            </a:xfrm>
            <a:custGeom>
              <a:avLst/>
              <a:gdLst/>
              <a:ahLst/>
              <a:cxnLst/>
              <a:rect l="l" t="t" r="r" b="b"/>
              <a:pathLst>
                <a:path w="1662" h="1700" extrusionOk="0">
                  <a:moveTo>
                    <a:pt x="838" y="417"/>
                  </a:moveTo>
                  <a:lnTo>
                    <a:pt x="420" y="837"/>
                  </a:lnTo>
                  <a:lnTo>
                    <a:pt x="0" y="417"/>
                  </a:lnTo>
                  <a:lnTo>
                    <a:pt x="420" y="0"/>
                  </a:lnTo>
                  <a:lnTo>
                    <a:pt x="838" y="417"/>
                  </a:lnTo>
                  <a:close/>
                  <a:moveTo>
                    <a:pt x="223" y="417"/>
                  </a:moveTo>
                  <a:lnTo>
                    <a:pt x="420" y="614"/>
                  </a:lnTo>
                  <a:lnTo>
                    <a:pt x="615" y="417"/>
                  </a:lnTo>
                  <a:lnTo>
                    <a:pt x="420" y="223"/>
                  </a:lnTo>
                  <a:lnTo>
                    <a:pt x="223" y="417"/>
                  </a:lnTo>
                  <a:lnTo>
                    <a:pt x="223" y="417"/>
                  </a:lnTo>
                  <a:close/>
                  <a:moveTo>
                    <a:pt x="1662" y="1029"/>
                  </a:moveTo>
                  <a:lnTo>
                    <a:pt x="1662" y="1700"/>
                  </a:lnTo>
                  <a:lnTo>
                    <a:pt x="992" y="1700"/>
                  </a:lnTo>
                  <a:lnTo>
                    <a:pt x="992" y="1029"/>
                  </a:lnTo>
                  <a:lnTo>
                    <a:pt x="1662" y="1029"/>
                  </a:lnTo>
                  <a:lnTo>
                    <a:pt x="1662" y="1029"/>
                  </a:lnTo>
                  <a:close/>
                  <a:moveTo>
                    <a:pt x="1149" y="1188"/>
                  </a:moveTo>
                  <a:lnTo>
                    <a:pt x="1149" y="1541"/>
                  </a:lnTo>
                  <a:lnTo>
                    <a:pt x="1505" y="1541"/>
                  </a:lnTo>
                  <a:lnTo>
                    <a:pt x="1505" y="1188"/>
                  </a:lnTo>
                  <a:lnTo>
                    <a:pt x="1149" y="1188"/>
                  </a:lnTo>
                  <a:close/>
                  <a:moveTo>
                    <a:pt x="755" y="1029"/>
                  </a:moveTo>
                  <a:lnTo>
                    <a:pt x="755" y="1700"/>
                  </a:lnTo>
                  <a:lnTo>
                    <a:pt x="83" y="1700"/>
                  </a:lnTo>
                  <a:lnTo>
                    <a:pt x="83" y="1029"/>
                  </a:lnTo>
                  <a:lnTo>
                    <a:pt x="755" y="1029"/>
                  </a:lnTo>
                  <a:lnTo>
                    <a:pt x="755" y="1029"/>
                  </a:lnTo>
                  <a:close/>
                  <a:moveTo>
                    <a:pt x="242" y="1188"/>
                  </a:moveTo>
                  <a:lnTo>
                    <a:pt x="242" y="1541"/>
                  </a:lnTo>
                  <a:lnTo>
                    <a:pt x="596" y="1541"/>
                  </a:lnTo>
                  <a:lnTo>
                    <a:pt x="596" y="1188"/>
                  </a:lnTo>
                  <a:lnTo>
                    <a:pt x="242" y="1188"/>
                  </a:lnTo>
                  <a:close/>
                  <a:moveTo>
                    <a:pt x="1662" y="123"/>
                  </a:moveTo>
                  <a:lnTo>
                    <a:pt x="1662" y="792"/>
                  </a:lnTo>
                  <a:lnTo>
                    <a:pt x="992" y="792"/>
                  </a:lnTo>
                  <a:lnTo>
                    <a:pt x="992" y="123"/>
                  </a:lnTo>
                  <a:lnTo>
                    <a:pt x="1662" y="123"/>
                  </a:lnTo>
                  <a:lnTo>
                    <a:pt x="1662" y="123"/>
                  </a:lnTo>
                  <a:close/>
                  <a:moveTo>
                    <a:pt x="1149" y="280"/>
                  </a:moveTo>
                  <a:lnTo>
                    <a:pt x="1149" y="636"/>
                  </a:lnTo>
                  <a:lnTo>
                    <a:pt x="1505" y="636"/>
                  </a:lnTo>
                  <a:lnTo>
                    <a:pt x="1505" y="280"/>
                  </a:lnTo>
                  <a:lnTo>
                    <a:pt x="1149" y="280"/>
                  </a:lnTo>
                  <a:lnTo>
                    <a:pt x="1149" y="28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nvGrpSpPr>
          <p:cNvPr id="250" name="Google Shape;250;g1745f6b6926_1_177"/>
          <p:cNvGrpSpPr/>
          <p:nvPr/>
        </p:nvGrpSpPr>
        <p:grpSpPr>
          <a:xfrm>
            <a:off x="2658645" y="4168138"/>
            <a:ext cx="1306200" cy="1306200"/>
            <a:chOff x="5443570" y="2235550"/>
            <a:chExt cx="1306200" cy="1306200"/>
          </a:xfrm>
        </p:grpSpPr>
        <p:grpSp>
          <p:nvGrpSpPr>
            <p:cNvPr id="251" name="Google Shape;25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5443570" y="2235550"/>
              <a:ext cx="1306200" cy="1306200"/>
              <a:chOff x="5442857" y="2590800"/>
              <a:chExt cx="1306200" cy="1306200"/>
            </a:xfrm>
          </p:grpSpPr>
          <p:sp>
            <p:nvSpPr>
              <p:cNvPr id="252" name="Google Shape;252;g1745f6b6926_1_177"/>
              <p:cNvSpPr/>
              <p:nvPr/>
            </p:nvSpPr>
            <p:spPr>
              <a:xfrm>
                <a:off x="5442857"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53" name="Google Shape;253;g1745f6b6926_1_177"/>
              <p:cNvGrpSpPr/>
              <p:nvPr/>
            </p:nvGrpSpPr>
            <p:grpSpPr>
              <a:xfrm>
                <a:off x="5526316" y="2674261"/>
                <a:ext cx="1139400" cy="1139400"/>
                <a:chOff x="2289631" y="2674261"/>
                <a:chExt cx="1139400" cy="1139400"/>
              </a:xfrm>
            </p:grpSpPr>
            <p:sp>
              <p:nvSpPr>
                <p:cNvPr id="254" name="Google Shape;254;g1745f6b6926_1_177"/>
                <p:cNvSpPr/>
                <p:nvPr/>
              </p:nvSpPr>
              <p:spPr>
                <a:xfrm>
                  <a:off x="2289631" y="2674261"/>
                  <a:ext cx="1139400" cy="1139400"/>
                </a:xfrm>
                <a:prstGeom prst="arc">
                  <a:avLst>
                    <a:gd name="adj1" fmla="val 9987353"/>
                    <a:gd name="adj2" fmla="val 19754839"/>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55" name="Google Shape;255;g1745f6b6926_1_177"/>
                <p:cNvSpPr/>
                <p:nvPr/>
              </p:nvSpPr>
              <p:spPr>
                <a:xfrm>
                  <a:off x="2289631" y="2674261"/>
                  <a:ext cx="1139400" cy="1139400"/>
                </a:xfrm>
                <a:prstGeom prst="arc">
                  <a:avLst>
                    <a:gd name="adj1" fmla="val 7630731"/>
                    <a:gd name="adj2" fmla="val 94445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256" name="Google Shape;256;g1745f6b6926_1_177"/>
                <p:cNvSpPr/>
                <p:nvPr/>
              </p:nvSpPr>
              <p:spPr>
                <a:xfrm>
                  <a:off x="2289631" y="2674261"/>
                  <a:ext cx="1139400" cy="1139400"/>
                </a:xfrm>
                <a:prstGeom prst="arc">
                  <a:avLst>
                    <a:gd name="adj1" fmla="val 20501549"/>
                    <a:gd name="adj2" fmla="val 69382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257" name="Google Shape;257;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820489" y="2658459"/>
              <a:ext cx="552451" cy="460469"/>
            </a:xfrm>
            <a:custGeom>
              <a:avLst/>
              <a:gdLst/>
              <a:ahLst/>
              <a:cxnLst/>
              <a:rect l="l" t="t" r="r" b="b"/>
              <a:pathLst>
                <a:path w="1898" h="1582" extrusionOk="0">
                  <a:moveTo>
                    <a:pt x="1027" y="806"/>
                  </a:moveTo>
                  <a:lnTo>
                    <a:pt x="1027" y="581"/>
                  </a:lnTo>
                  <a:lnTo>
                    <a:pt x="396" y="707"/>
                  </a:lnTo>
                  <a:lnTo>
                    <a:pt x="396" y="1582"/>
                  </a:lnTo>
                  <a:lnTo>
                    <a:pt x="0" y="1582"/>
                  </a:lnTo>
                  <a:lnTo>
                    <a:pt x="0" y="1426"/>
                  </a:lnTo>
                  <a:lnTo>
                    <a:pt x="238" y="1426"/>
                  </a:lnTo>
                  <a:lnTo>
                    <a:pt x="238" y="579"/>
                  </a:lnTo>
                  <a:lnTo>
                    <a:pt x="712" y="484"/>
                  </a:lnTo>
                  <a:lnTo>
                    <a:pt x="712" y="187"/>
                  </a:lnTo>
                  <a:lnTo>
                    <a:pt x="1661" y="0"/>
                  </a:lnTo>
                  <a:lnTo>
                    <a:pt x="1661" y="1426"/>
                  </a:lnTo>
                  <a:lnTo>
                    <a:pt x="1898" y="1426"/>
                  </a:lnTo>
                  <a:lnTo>
                    <a:pt x="1898" y="1582"/>
                  </a:lnTo>
                  <a:lnTo>
                    <a:pt x="1027" y="1582"/>
                  </a:lnTo>
                  <a:lnTo>
                    <a:pt x="1027" y="1229"/>
                  </a:lnTo>
                  <a:lnTo>
                    <a:pt x="1186" y="1072"/>
                  </a:lnTo>
                  <a:lnTo>
                    <a:pt x="1186" y="1426"/>
                  </a:lnTo>
                  <a:lnTo>
                    <a:pt x="1502" y="1426"/>
                  </a:lnTo>
                  <a:lnTo>
                    <a:pt x="1502" y="189"/>
                  </a:lnTo>
                  <a:lnTo>
                    <a:pt x="871" y="315"/>
                  </a:lnTo>
                  <a:lnTo>
                    <a:pt x="871" y="453"/>
                  </a:lnTo>
                  <a:lnTo>
                    <a:pt x="1186" y="391"/>
                  </a:lnTo>
                  <a:lnTo>
                    <a:pt x="1186" y="873"/>
                  </a:lnTo>
                  <a:lnTo>
                    <a:pt x="1184" y="873"/>
                  </a:lnTo>
                  <a:lnTo>
                    <a:pt x="1184" y="873"/>
                  </a:lnTo>
                  <a:lnTo>
                    <a:pt x="852" y="1205"/>
                  </a:lnTo>
                  <a:lnTo>
                    <a:pt x="629" y="982"/>
                  </a:lnTo>
                  <a:lnTo>
                    <a:pt x="740" y="870"/>
                  </a:lnTo>
                  <a:lnTo>
                    <a:pt x="852" y="982"/>
                  </a:lnTo>
                  <a:lnTo>
                    <a:pt x="1027" y="80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cxnSp>
        <p:nvCxnSpPr>
          <p:cNvPr id="258" name="Google Shape;25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5870777" y="1248875"/>
            <a:ext cx="393300" cy="0"/>
          </a:xfrm>
          <a:prstGeom prst="straightConnector1">
            <a:avLst/>
          </a:prstGeom>
          <a:noFill/>
          <a:ln w="25400" cap="flat" cmpd="sng">
            <a:solidFill>
              <a:schemeClr val="accent1"/>
            </a:solidFill>
            <a:prstDash val="solid"/>
            <a:miter lim="800000"/>
            <a:headEnd type="none" w="sm" len="sm"/>
            <a:tailEnd type="none" w="sm" len="sm"/>
          </a:ln>
        </p:spPr>
      </p:cxnSp>
      <p:sp>
        <p:nvSpPr>
          <p:cNvPr id="259" name="Google Shape;259;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a:off x="11919931" y="2777027"/>
            <a:ext cx="265849" cy="223707"/>
          </a:xfrm>
          <a:custGeom>
            <a:avLst/>
            <a:gdLst/>
            <a:ahLst/>
            <a:cxnLst/>
            <a:rect l="l" t="t" r="r" b="b"/>
            <a:pathLst>
              <a:path w="677322" h="569954" extrusionOk="0">
                <a:moveTo>
                  <a:pt x="0" y="569954"/>
                </a:moveTo>
                <a:lnTo>
                  <a:pt x="0" y="338662"/>
                </a:lnTo>
                <a:lnTo>
                  <a:pt x="338661" y="0"/>
                </a:lnTo>
                <a:lnTo>
                  <a:pt x="677322" y="338661"/>
                </a:lnTo>
                <a:lnTo>
                  <a:pt x="677322" y="569953"/>
                </a:lnTo>
                <a:lnTo>
                  <a:pt x="338661" y="231292"/>
                </a:lnTo>
                <a:close/>
              </a:path>
            </a:pathLst>
          </a:custGeom>
          <a:gradFill>
            <a:gsLst>
              <a:gs pos="0">
                <a:srgbClr val="A5A5A5"/>
              </a:gs>
              <a:gs pos="71000">
                <a:srgbClr val="A5A5A5">
                  <a:alpha val="0"/>
                </a:srgbClr>
              </a:gs>
              <a:gs pos="100000">
                <a:srgbClr val="A5A5A5">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260" name="Google Shape;260;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rot="-5400000" flipH="1">
            <a:off x="6217" y="2777027"/>
            <a:ext cx="265849" cy="223707"/>
          </a:xfrm>
          <a:custGeom>
            <a:avLst/>
            <a:gdLst/>
            <a:ahLst/>
            <a:cxnLst/>
            <a:rect l="l" t="t" r="r" b="b"/>
            <a:pathLst>
              <a:path w="677322" h="569954" extrusionOk="0">
                <a:moveTo>
                  <a:pt x="0" y="569954"/>
                </a:moveTo>
                <a:lnTo>
                  <a:pt x="0" y="338662"/>
                </a:lnTo>
                <a:lnTo>
                  <a:pt x="338661" y="0"/>
                </a:lnTo>
                <a:lnTo>
                  <a:pt x="677322" y="338661"/>
                </a:lnTo>
                <a:lnTo>
                  <a:pt x="677322" y="569953"/>
                </a:lnTo>
                <a:lnTo>
                  <a:pt x="338661" y="231292"/>
                </a:lnTo>
                <a:close/>
              </a:path>
            </a:pathLst>
          </a:custGeom>
          <a:gradFill>
            <a:gsLst>
              <a:gs pos="0">
                <a:srgbClr val="A5A5A5"/>
              </a:gs>
              <a:gs pos="71000">
                <a:srgbClr val="A5A5A5">
                  <a:alpha val="0"/>
                </a:srgbClr>
              </a:gs>
              <a:gs pos="100000">
                <a:srgbClr val="A5A5A5">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261" name="Google Shape;261;g1745f6b6926_1_177"/>
          <p:cNvGrpSpPr/>
          <p:nvPr/>
        </p:nvGrpSpPr>
        <p:grpSpPr>
          <a:xfrm>
            <a:off x="6150" y="3984741"/>
            <a:ext cx="2848500" cy="1749886"/>
            <a:chOff x="1453950" y="4289541"/>
            <a:chExt cx="2848500" cy="1749886"/>
          </a:xfrm>
        </p:grpSpPr>
        <p:sp>
          <p:nvSpPr>
            <p:cNvPr id="262" name="Google Shape;262;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606744" y="4289541"/>
              <a:ext cx="25431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Trash Type Query</a:t>
              </a:r>
              <a:endParaRPr sz="2000" b="0" i="0" u="none" strike="noStrike" cap="none">
                <a:solidFill>
                  <a:srgbClr val="3F3F3F"/>
                </a:solidFill>
                <a:latin typeface="Microsoft Yahei"/>
                <a:ea typeface="Microsoft Yahei"/>
                <a:cs typeface="Microsoft Yahei"/>
                <a:sym typeface="Microsoft Yahei"/>
              </a:endParaRPr>
            </a:p>
          </p:txBody>
        </p:sp>
        <p:sp>
          <p:nvSpPr>
            <p:cNvPr id="263" name="Google Shape;26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453950" y="5173927"/>
              <a:ext cx="2848500" cy="865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Shanghai Garbage</a:t>
              </a:r>
              <a:endParaRPr sz="1200">
                <a:solidFill>
                  <a:srgbClr val="7F7F7F"/>
                </a:solidFill>
                <a:latin typeface="Microsoft Yahei"/>
                <a:ea typeface="Microsoft Yahei"/>
                <a:cs typeface="Microsoft Yahei"/>
                <a:sym typeface="Microsoft Yahei"/>
              </a:endParaRPr>
            </a:p>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Classification System</a:t>
              </a:r>
              <a:endParaRPr sz="1200" b="0" i="0" u="none" strike="noStrike" cap="none">
                <a:solidFill>
                  <a:srgbClr val="7F7F7F"/>
                </a:solidFill>
                <a:latin typeface="Microsoft Yahei"/>
                <a:ea typeface="Microsoft Yahei"/>
                <a:cs typeface="Microsoft Yahei"/>
                <a:sym typeface="Microsoft Yahei"/>
              </a:endParaRPr>
            </a:p>
          </p:txBody>
        </p:sp>
        <p:grpSp>
          <p:nvGrpSpPr>
            <p:cNvPr id="264" name="Google Shape;264;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707131" y="4945565"/>
              <a:ext cx="342189" cy="119400"/>
              <a:chOff x="2688281" y="6057516"/>
              <a:chExt cx="342189" cy="119400"/>
            </a:xfrm>
          </p:grpSpPr>
          <p:sp>
            <p:nvSpPr>
              <p:cNvPr id="265" name="Google Shape;265;g1745f6b6926_1_177"/>
              <p:cNvSpPr/>
              <p:nvPr/>
            </p:nvSpPr>
            <p:spPr>
              <a:xfrm>
                <a:off x="27995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66" name="Google Shape;266;g1745f6b6926_1_177"/>
              <p:cNvCxnSpPr/>
              <p:nvPr/>
            </p:nvCxnSpPr>
            <p:spPr>
              <a:xfrm flipH="1">
                <a:off x="26882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267" name="Google Shape;267;g1745f6b6926_1_177"/>
              <p:cNvCxnSpPr/>
              <p:nvPr/>
            </p:nvCxnSpPr>
            <p:spPr>
              <a:xfrm flipH="1">
                <a:off x="30079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268" name="Google Shape;26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225022" y="5005289"/>
              <a:ext cx="1306146" cy="0"/>
              <a:chOff x="2206172" y="6117240"/>
              <a:chExt cx="1306146" cy="0"/>
            </a:xfrm>
          </p:grpSpPr>
          <p:cxnSp>
            <p:nvCxnSpPr>
              <p:cNvPr id="269" name="Google Shape;269;g1745f6b6926_1_177"/>
              <p:cNvCxnSpPr/>
              <p:nvPr/>
            </p:nvCxnSpPr>
            <p:spPr>
              <a:xfrm>
                <a:off x="31727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270" name="Google Shape;270;g1745f6b6926_1_177"/>
              <p:cNvCxnSpPr/>
              <p:nvPr/>
            </p:nvCxnSpPr>
            <p:spPr>
              <a:xfrm>
                <a:off x="22061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271" name="Google Shape;271;g1745f6b6926_1_177"/>
          <p:cNvGrpSpPr/>
          <p:nvPr/>
        </p:nvGrpSpPr>
        <p:grpSpPr>
          <a:xfrm>
            <a:off x="1887500" y="2846275"/>
            <a:ext cx="2848510" cy="1380585"/>
            <a:chOff x="4829650" y="4289538"/>
            <a:chExt cx="2848510" cy="1380585"/>
          </a:xfrm>
        </p:grpSpPr>
        <p:sp>
          <p:nvSpPr>
            <p:cNvPr id="272" name="Google Shape;272;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829650" y="4289538"/>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950">
                  <a:solidFill>
                    <a:srgbClr val="3F3F3F"/>
                  </a:solidFill>
                  <a:latin typeface="Microsoft Yahei"/>
                  <a:ea typeface="Microsoft Yahei"/>
                  <a:cs typeface="Microsoft Yahei"/>
                  <a:sym typeface="Microsoft Yahei"/>
                </a:rPr>
                <a:t>Baidu English Translation</a:t>
              </a:r>
              <a:endParaRPr sz="1950" b="0" i="0" u="none" strike="noStrike" cap="none">
                <a:solidFill>
                  <a:srgbClr val="3F3F3F"/>
                </a:solidFill>
                <a:latin typeface="Microsoft Yahei"/>
                <a:ea typeface="Microsoft Yahei"/>
                <a:cs typeface="Microsoft Yahei"/>
                <a:sym typeface="Microsoft Yahei"/>
              </a:endParaRPr>
            </a:p>
          </p:txBody>
        </p:sp>
        <p:sp>
          <p:nvSpPr>
            <p:cNvPr id="273" name="Google Shape;27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4829660" y="5097722"/>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Chinese -&gt; English</a:t>
              </a:r>
              <a:endParaRPr sz="1200" b="0" i="0" u="none" strike="noStrike" cap="none">
                <a:solidFill>
                  <a:srgbClr val="7F7F7F"/>
                </a:solidFill>
                <a:latin typeface="Microsoft Yahei"/>
                <a:ea typeface="Microsoft Yahei"/>
                <a:cs typeface="Microsoft Yahei"/>
                <a:sym typeface="Microsoft Yahei"/>
              </a:endParaRPr>
            </a:p>
          </p:txBody>
        </p:sp>
        <p:grpSp>
          <p:nvGrpSpPr>
            <p:cNvPr id="274" name="Google Shape;274;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6096216" y="4945565"/>
              <a:ext cx="342189" cy="119400"/>
              <a:chOff x="2840681" y="6057516"/>
              <a:chExt cx="342189" cy="119400"/>
            </a:xfrm>
          </p:grpSpPr>
          <p:sp>
            <p:nvSpPr>
              <p:cNvPr id="275" name="Google Shape;275;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76" name="Google Shape;276;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277" name="Google Shape;277;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278" name="Google Shape;27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5614107" y="5005289"/>
              <a:ext cx="1306146" cy="0"/>
              <a:chOff x="2358572" y="6117240"/>
              <a:chExt cx="1306146" cy="0"/>
            </a:xfrm>
          </p:grpSpPr>
          <p:cxnSp>
            <p:nvCxnSpPr>
              <p:cNvPr id="279" name="Google Shape;279;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280" name="Google Shape;280;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281" name="Google Shape;281;g1745f6b6926_1_177"/>
          <p:cNvGrpSpPr/>
          <p:nvPr/>
        </p:nvGrpSpPr>
        <p:grpSpPr>
          <a:xfrm>
            <a:off x="4033670" y="4026150"/>
            <a:ext cx="2848505" cy="1456772"/>
            <a:chOff x="8038945" y="4289550"/>
            <a:chExt cx="2848505" cy="1456772"/>
          </a:xfrm>
        </p:grpSpPr>
        <p:sp>
          <p:nvSpPr>
            <p:cNvPr id="282" name="Google Shape;282;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38950" y="4289550"/>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chemeClr val="accent1"/>
                  </a:solidFill>
                  <a:latin typeface="Microsoft Yahei"/>
                  <a:ea typeface="Microsoft Yahei"/>
                  <a:cs typeface="Microsoft Yahei"/>
                  <a:sym typeface="Microsoft Yahei"/>
                </a:rPr>
                <a:t>Flickr Image Crawler</a:t>
              </a:r>
              <a:endParaRPr sz="2000" b="0" i="0" u="none" strike="noStrike" cap="none">
                <a:solidFill>
                  <a:schemeClr val="accent1"/>
                </a:solidFill>
                <a:latin typeface="Microsoft Yahei"/>
                <a:ea typeface="Microsoft Yahei"/>
                <a:cs typeface="Microsoft Yahei"/>
                <a:sym typeface="Microsoft Yahei"/>
              </a:endParaRPr>
            </a:p>
          </p:txBody>
        </p:sp>
        <p:sp>
          <p:nvSpPr>
            <p:cNvPr id="283" name="Google Shape;283;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8038945" y="5173922"/>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Download Images through Flickr API</a:t>
              </a:r>
              <a:endParaRPr sz="1200" b="0" i="0" u="none" strike="noStrike" cap="none">
                <a:solidFill>
                  <a:srgbClr val="7F7F7F"/>
                </a:solidFill>
                <a:latin typeface="Microsoft Yahei"/>
                <a:ea typeface="Microsoft Yahei"/>
                <a:cs typeface="Microsoft Yahei"/>
                <a:sym typeface="Microsoft Yahei"/>
              </a:endParaRPr>
            </a:p>
          </p:txBody>
        </p:sp>
        <p:grpSp>
          <p:nvGrpSpPr>
            <p:cNvPr id="284" name="Google Shape;284;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332901" y="4945565"/>
              <a:ext cx="342189" cy="119400"/>
              <a:chOff x="2840681" y="6057516"/>
              <a:chExt cx="342189" cy="119400"/>
            </a:xfrm>
          </p:grpSpPr>
          <p:sp>
            <p:nvSpPr>
              <p:cNvPr id="285" name="Google Shape;285;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86" name="Google Shape;286;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287" name="Google Shape;287;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288" name="Google Shape;288;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8850792" y="5005289"/>
              <a:ext cx="1306146" cy="0"/>
              <a:chOff x="2358572" y="6117240"/>
              <a:chExt cx="1306146" cy="0"/>
            </a:xfrm>
          </p:grpSpPr>
          <p:cxnSp>
            <p:nvCxnSpPr>
              <p:cNvPr id="289" name="Google Shape;289;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290" name="Google Shape;290;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pic>
        <p:nvPicPr>
          <p:cNvPr id="291" name="Google Shape;291;g1745f6b6926_1_177"/>
          <p:cNvPicPr preferRelativeResize="0"/>
          <p:nvPr/>
        </p:nvPicPr>
        <p:blipFill rotWithShape="1">
          <a:blip r:embed="rId3">
            <a:alphaModFix/>
          </a:blip>
          <a:srcRect t="30094"/>
          <a:stretch/>
        </p:blipFill>
        <p:spPr>
          <a:xfrm>
            <a:off x="453075" y="5475538"/>
            <a:ext cx="1954650" cy="1206925"/>
          </a:xfrm>
          <a:prstGeom prst="rect">
            <a:avLst/>
          </a:prstGeom>
          <a:noFill/>
          <a:ln>
            <a:noFill/>
          </a:ln>
        </p:spPr>
      </p:pic>
      <p:pic>
        <p:nvPicPr>
          <p:cNvPr id="292" name="Google Shape;292;g1745f6b6926_1_177"/>
          <p:cNvPicPr preferRelativeResize="0"/>
          <p:nvPr/>
        </p:nvPicPr>
        <p:blipFill>
          <a:blip r:embed="rId4">
            <a:alphaModFix/>
          </a:blip>
          <a:stretch>
            <a:fillRect/>
          </a:stretch>
        </p:blipFill>
        <p:spPr>
          <a:xfrm>
            <a:off x="2334425" y="1428725"/>
            <a:ext cx="1954650" cy="1225098"/>
          </a:xfrm>
          <a:prstGeom prst="rect">
            <a:avLst/>
          </a:prstGeom>
          <a:noFill/>
          <a:ln>
            <a:noFill/>
          </a:ln>
        </p:spPr>
      </p:pic>
      <p:pic>
        <p:nvPicPr>
          <p:cNvPr id="293" name="Google Shape;293;g1745f6b6926_1_177"/>
          <p:cNvPicPr preferRelativeResize="0"/>
          <p:nvPr/>
        </p:nvPicPr>
        <p:blipFill>
          <a:blip r:embed="rId5">
            <a:alphaModFix/>
          </a:blip>
          <a:stretch>
            <a:fillRect/>
          </a:stretch>
        </p:blipFill>
        <p:spPr>
          <a:xfrm>
            <a:off x="4186375" y="5330528"/>
            <a:ext cx="2543098" cy="1430498"/>
          </a:xfrm>
          <a:prstGeom prst="rect">
            <a:avLst/>
          </a:prstGeom>
          <a:noFill/>
          <a:ln>
            <a:noFill/>
          </a:ln>
        </p:spPr>
      </p:pic>
      <p:grpSp>
        <p:nvGrpSpPr>
          <p:cNvPr id="294" name="Google Shape;294;g1745f6b6926_1_177"/>
          <p:cNvGrpSpPr/>
          <p:nvPr/>
        </p:nvGrpSpPr>
        <p:grpSpPr>
          <a:xfrm>
            <a:off x="9367575" y="4074450"/>
            <a:ext cx="2848585" cy="1456785"/>
            <a:chOff x="6264000" y="5390900"/>
            <a:chExt cx="2848585" cy="1456785"/>
          </a:xfrm>
        </p:grpSpPr>
        <p:sp>
          <p:nvSpPr>
            <p:cNvPr id="295" name="Google Shape;29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264000" y="5390900"/>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Model Construction</a:t>
              </a:r>
              <a:endParaRPr sz="2000" b="0" i="0" u="none" strike="noStrike" cap="none">
                <a:solidFill>
                  <a:srgbClr val="3F3F3F"/>
                </a:solidFill>
                <a:latin typeface="Microsoft Yahei"/>
                <a:ea typeface="Microsoft Yahei"/>
                <a:cs typeface="Microsoft Yahei"/>
                <a:sym typeface="Microsoft Yahei"/>
              </a:endParaRPr>
            </a:p>
          </p:txBody>
        </p:sp>
        <p:sp>
          <p:nvSpPr>
            <p:cNvPr id="296" name="Google Shape;296;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6264085" y="6275285"/>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MLP, CNN, ANN</a:t>
              </a:r>
              <a:endParaRPr sz="1200" b="0" i="0" u="none" strike="noStrike" cap="none">
                <a:solidFill>
                  <a:srgbClr val="7F7F7F"/>
                </a:solidFill>
                <a:latin typeface="Microsoft Yahei"/>
                <a:ea typeface="Microsoft Yahei"/>
                <a:cs typeface="Microsoft Yahei"/>
                <a:sym typeface="Microsoft Yahei"/>
              </a:endParaRPr>
            </a:p>
          </p:txBody>
        </p:sp>
        <p:grpSp>
          <p:nvGrpSpPr>
            <p:cNvPr id="297" name="Google Shape;297;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530641" y="6046928"/>
              <a:ext cx="342189" cy="119400"/>
              <a:chOff x="2840681" y="6057516"/>
              <a:chExt cx="342189" cy="119400"/>
            </a:xfrm>
          </p:grpSpPr>
          <p:sp>
            <p:nvSpPr>
              <p:cNvPr id="298" name="Google Shape;298;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299" name="Google Shape;299;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300" name="Google Shape;300;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301" name="Google Shape;30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7048532" y="6106652"/>
              <a:ext cx="1306146" cy="0"/>
              <a:chOff x="2358572" y="6117240"/>
              <a:chExt cx="1306146" cy="0"/>
            </a:xfrm>
          </p:grpSpPr>
          <p:cxnSp>
            <p:nvCxnSpPr>
              <p:cNvPr id="302" name="Google Shape;302;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303" name="Google Shape;303;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304" name="Google Shape;304;g1745f6b6926_1_177"/>
          <p:cNvGrpSpPr/>
          <p:nvPr/>
        </p:nvGrpSpPr>
        <p:grpSpPr>
          <a:xfrm>
            <a:off x="6747600" y="2808175"/>
            <a:ext cx="2848585" cy="1456772"/>
            <a:chOff x="11248175" y="5439475"/>
            <a:chExt cx="2848585" cy="1456772"/>
          </a:xfrm>
        </p:grpSpPr>
        <p:sp>
          <p:nvSpPr>
            <p:cNvPr id="305" name="Google Shape;30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48175" y="5439475"/>
              <a:ext cx="2848500" cy="4785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Microsoft Yahei"/>
                  <a:ea typeface="Microsoft Yahei"/>
                  <a:cs typeface="Microsoft Yahei"/>
                  <a:sym typeface="Microsoft Yahei"/>
                </a:rPr>
                <a:t>Data Pre-processing</a:t>
              </a:r>
              <a:endParaRPr sz="2000" b="0" i="0" u="none" strike="noStrike" cap="none">
                <a:solidFill>
                  <a:srgbClr val="3F3F3F"/>
                </a:solidFill>
                <a:latin typeface="Microsoft Yahei"/>
                <a:ea typeface="Microsoft Yahei"/>
                <a:cs typeface="Microsoft Yahei"/>
                <a:sym typeface="Microsoft Yahei"/>
              </a:endParaRPr>
            </a:p>
          </p:txBody>
        </p:sp>
        <p:sp>
          <p:nvSpPr>
            <p:cNvPr id="306" name="Google Shape;306;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248260" y="6323847"/>
              <a:ext cx="2848500" cy="5724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Over sampling - Geometric Smote</a:t>
              </a:r>
              <a:endParaRPr sz="1200">
                <a:solidFill>
                  <a:srgbClr val="7F7F7F"/>
                </a:solidFill>
                <a:latin typeface="Microsoft Yahei"/>
                <a:ea typeface="Microsoft Yahei"/>
                <a:cs typeface="Microsoft Yahei"/>
                <a:sym typeface="Microsoft Yahei"/>
              </a:endParaRPr>
            </a:p>
            <a:p>
              <a:pPr marL="0" marR="0" lvl="0" indent="0" algn="ctr" rtl="0">
                <a:lnSpc>
                  <a:spcPct val="130000"/>
                </a:lnSpc>
                <a:spcBef>
                  <a:spcPts val="0"/>
                </a:spcBef>
                <a:spcAft>
                  <a:spcPts val="0"/>
                </a:spcAft>
                <a:buClr>
                  <a:srgbClr val="000000"/>
                </a:buClr>
                <a:buSzPts val="1200"/>
                <a:buFont typeface="Arial"/>
                <a:buNone/>
              </a:pPr>
              <a:r>
                <a:rPr lang="en-US" sz="1200">
                  <a:solidFill>
                    <a:srgbClr val="7F7F7F"/>
                  </a:solidFill>
                  <a:latin typeface="Microsoft Yahei"/>
                  <a:ea typeface="Microsoft Yahei"/>
                  <a:cs typeface="Microsoft Yahei"/>
                  <a:sym typeface="Microsoft Yahei"/>
                </a:rPr>
                <a:t>Resnet50+Kmeans remove images</a:t>
              </a:r>
              <a:endParaRPr sz="1200">
                <a:solidFill>
                  <a:srgbClr val="7F7F7F"/>
                </a:solidFill>
                <a:latin typeface="Microsoft Yahei"/>
                <a:ea typeface="Microsoft Yahei"/>
                <a:cs typeface="Microsoft Yahei"/>
                <a:sym typeface="Microsoft Yahei"/>
              </a:endParaRPr>
            </a:p>
          </p:txBody>
        </p:sp>
        <p:grpSp>
          <p:nvGrpSpPr>
            <p:cNvPr id="307" name="Google Shape;307;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12514816" y="6095490"/>
              <a:ext cx="342189" cy="119400"/>
              <a:chOff x="2840681" y="6057516"/>
              <a:chExt cx="342189" cy="119400"/>
            </a:xfrm>
          </p:grpSpPr>
          <p:sp>
            <p:nvSpPr>
              <p:cNvPr id="308" name="Google Shape;308;g1745f6b6926_1_177"/>
              <p:cNvSpPr/>
              <p:nvPr/>
            </p:nvSpPr>
            <p:spPr>
              <a:xfrm>
                <a:off x="2951991" y="6057516"/>
                <a:ext cx="119400" cy="119400"/>
              </a:xfrm>
              <a:prstGeom prst="ellipse">
                <a:avLst/>
              </a:prstGeom>
              <a:noFill/>
              <a:ln w="254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09" name="Google Shape;309;g1745f6b6926_1_177"/>
              <p:cNvCxnSpPr/>
              <p:nvPr/>
            </p:nvCxnSpPr>
            <p:spPr>
              <a:xfrm flipH="1">
                <a:off x="2840681" y="6087378"/>
                <a:ext cx="22500" cy="59700"/>
              </a:xfrm>
              <a:prstGeom prst="straightConnector1">
                <a:avLst/>
              </a:prstGeom>
              <a:noFill/>
              <a:ln w="19050" cap="flat" cmpd="sng">
                <a:solidFill>
                  <a:srgbClr val="7F7F7F"/>
                </a:solidFill>
                <a:prstDash val="solid"/>
                <a:miter lim="800000"/>
                <a:headEnd type="none" w="sm" len="sm"/>
                <a:tailEnd type="none" w="sm" len="sm"/>
              </a:ln>
            </p:spPr>
          </p:cxnSp>
          <p:cxnSp>
            <p:nvCxnSpPr>
              <p:cNvPr id="310" name="Google Shape;310;g1745f6b6926_1_177"/>
              <p:cNvCxnSpPr/>
              <p:nvPr/>
            </p:nvCxnSpPr>
            <p:spPr>
              <a:xfrm flipH="1">
                <a:off x="3160370" y="6087378"/>
                <a:ext cx="22500" cy="59700"/>
              </a:xfrm>
              <a:prstGeom prst="straightConnector1">
                <a:avLst/>
              </a:prstGeom>
              <a:noFill/>
              <a:ln w="19050" cap="flat" cmpd="sng">
                <a:solidFill>
                  <a:srgbClr val="7F7F7F"/>
                </a:solidFill>
                <a:prstDash val="solid"/>
                <a:miter lim="800000"/>
                <a:headEnd type="none" w="sm" len="sm"/>
                <a:tailEnd type="none" w="sm" len="sm"/>
              </a:ln>
            </p:spPr>
          </p:cxnSp>
        </p:grpSp>
        <p:grpSp>
          <p:nvGrpSpPr>
            <p:cNvPr id="311" name="Google Shape;31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12032707" y="6155214"/>
              <a:ext cx="1306146" cy="0"/>
              <a:chOff x="2358572" y="6117240"/>
              <a:chExt cx="1306146" cy="0"/>
            </a:xfrm>
          </p:grpSpPr>
          <p:cxnSp>
            <p:nvCxnSpPr>
              <p:cNvPr id="312" name="Google Shape;312;g1745f6b6926_1_177"/>
              <p:cNvCxnSpPr/>
              <p:nvPr/>
            </p:nvCxnSpPr>
            <p:spPr>
              <a:xfrm>
                <a:off x="3325118" y="6117240"/>
                <a:ext cx="339600" cy="0"/>
              </a:xfrm>
              <a:prstGeom prst="straightConnector1">
                <a:avLst/>
              </a:prstGeom>
              <a:noFill/>
              <a:ln w="19050" cap="flat" cmpd="sng">
                <a:solidFill>
                  <a:srgbClr val="BFBFBF"/>
                </a:solidFill>
                <a:prstDash val="solid"/>
                <a:miter lim="800000"/>
                <a:headEnd type="none" w="sm" len="sm"/>
                <a:tailEnd type="none" w="sm" len="sm"/>
              </a:ln>
            </p:spPr>
          </p:cxnSp>
          <p:cxnSp>
            <p:nvCxnSpPr>
              <p:cNvPr id="313" name="Google Shape;313;g1745f6b6926_1_177"/>
              <p:cNvCxnSpPr/>
              <p:nvPr/>
            </p:nvCxnSpPr>
            <p:spPr>
              <a:xfrm>
                <a:off x="2358572" y="6117240"/>
                <a:ext cx="339600" cy="0"/>
              </a:xfrm>
              <a:prstGeom prst="straightConnector1">
                <a:avLst/>
              </a:prstGeom>
              <a:noFill/>
              <a:ln w="19050" cap="flat" cmpd="sng">
                <a:solidFill>
                  <a:srgbClr val="BFBFBF"/>
                </a:solidFill>
                <a:prstDash val="solid"/>
                <a:miter lim="800000"/>
                <a:headEnd type="none" w="sm" len="sm"/>
                <a:tailEnd type="none" w="sm" len="sm"/>
              </a:ln>
            </p:spPr>
          </p:cxnSp>
        </p:grpSp>
      </p:grpSp>
      <p:grpSp>
        <p:nvGrpSpPr>
          <p:cNvPr id="314" name="Google Shape;314;g1745f6b6926_1_177"/>
          <p:cNvGrpSpPr/>
          <p:nvPr/>
        </p:nvGrpSpPr>
        <p:grpSpPr>
          <a:xfrm>
            <a:off x="7518783" y="4206575"/>
            <a:ext cx="1306200" cy="1306200"/>
            <a:chOff x="5443570" y="2235550"/>
            <a:chExt cx="1306200" cy="1306200"/>
          </a:xfrm>
        </p:grpSpPr>
        <p:grpSp>
          <p:nvGrpSpPr>
            <p:cNvPr id="315" name="Google Shape;31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5443570" y="2235550"/>
              <a:ext cx="1306200" cy="1306200"/>
              <a:chOff x="5442857" y="2590800"/>
              <a:chExt cx="1306200" cy="1306200"/>
            </a:xfrm>
          </p:grpSpPr>
          <p:sp>
            <p:nvSpPr>
              <p:cNvPr id="316" name="Google Shape;316;g1745f6b6926_1_177"/>
              <p:cNvSpPr/>
              <p:nvPr/>
            </p:nvSpPr>
            <p:spPr>
              <a:xfrm>
                <a:off x="5442857"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17" name="Google Shape;317;g1745f6b6926_1_177"/>
              <p:cNvGrpSpPr/>
              <p:nvPr/>
            </p:nvGrpSpPr>
            <p:grpSpPr>
              <a:xfrm>
                <a:off x="5526316" y="2674261"/>
                <a:ext cx="1139400" cy="1139400"/>
                <a:chOff x="2289631" y="2674261"/>
                <a:chExt cx="1139400" cy="1139400"/>
              </a:xfrm>
            </p:grpSpPr>
            <p:sp>
              <p:nvSpPr>
                <p:cNvPr id="318" name="Google Shape;318;g1745f6b6926_1_177"/>
                <p:cNvSpPr/>
                <p:nvPr/>
              </p:nvSpPr>
              <p:spPr>
                <a:xfrm>
                  <a:off x="2289631" y="2674261"/>
                  <a:ext cx="1139400" cy="1139400"/>
                </a:xfrm>
                <a:prstGeom prst="arc">
                  <a:avLst>
                    <a:gd name="adj1" fmla="val 9987353"/>
                    <a:gd name="adj2" fmla="val 19754839"/>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19" name="Google Shape;319;g1745f6b6926_1_177"/>
                <p:cNvSpPr/>
                <p:nvPr/>
              </p:nvSpPr>
              <p:spPr>
                <a:xfrm>
                  <a:off x="2289631" y="2674261"/>
                  <a:ext cx="1139400" cy="1139400"/>
                </a:xfrm>
                <a:prstGeom prst="arc">
                  <a:avLst>
                    <a:gd name="adj1" fmla="val 7630731"/>
                    <a:gd name="adj2" fmla="val 94445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20" name="Google Shape;320;g1745f6b6926_1_177"/>
                <p:cNvSpPr/>
                <p:nvPr/>
              </p:nvSpPr>
              <p:spPr>
                <a:xfrm>
                  <a:off x="2289631" y="2674261"/>
                  <a:ext cx="1139400" cy="1139400"/>
                </a:xfrm>
                <a:prstGeom prst="arc">
                  <a:avLst>
                    <a:gd name="adj1" fmla="val 20501549"/>
                    <a:gd name="adj2" fmla="val 6938285"/>
                  </a:avLst>
                </a:pr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321" name="Google Shape;32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5820489" y="2658459"/>
              <a:ext cx="552451" cy="460469"/>
            </a:xfrm>
            <a:custGeom>
              <a:avLst/>
              <a:gdLst/>
              <a:ahLst/>
              <a:cxnLst/>
              <a:rect l="l" t="t" r="r" b="b"/>
              <a:pathLst>
                <a:path w="1898" h="1582" extrusionOk="0">
                  <a:moveTo>
                    <a:pt x="1027" y="806"/>
                  </a:moveTo>
                  <a:lnTo>
                    <a:pt x="1027" y="581"/>
                  </a:lnTo>
                  <a:lnTo>
                    <a:pt x="396" y="707"/>
                  </a:lnTo>
                  <a:lnTo>
                    <a:pt x="396" y="1582"/>
                  </a:lnTo>
                  <a:lnTo>
                    <a:pt x="0" y="1582"/>
                  </a:lnTo>
                  <a:lnTo>
                    <a:pt x="0" y="1426"/>
                  </a:lnTo>
                  <a:lnTo>
                    <a:pt x="238" y="1426"/>
                  </a:lnTo>
                  <a:lnTo>
                    <a:pt x="238" y="579"/>
                  </a:lnTo>
                  <a:lnTo>
                    <a:pt x="712" y="484"/>
                  </a:lnTo>
                  <a:lnTo>
                    <a:pt x="712" y="187"/>
                  </a:lnTo>
                  <a:lnTo>
                    <a:pt x="1661" y="0"/>
                  </a:lnTo>
                  <a:lnTo>
                    <a:pt x="1661" y="1426"/>
                  </a:lnTo>
                  <a:lnTo>
                    <a:pt x="1898" y="1426"/>
                  </a:lnTo>
                  <a:lnTo>
                    <a:pt x="1898" y="1582"/>
                  </a:lnTo>
                  <a:lnTo>
                    <a:pt x="1027" y="1582"/>
                  </a:lnTo>
                  <a:lnTo>
                    <a:pt x="1027" y="1229"/>
                  </a:lnTo>
                  <a:lnTo>
                    <a:pt x="1186" y="1072"/>
                  </a:lnTo>
                  <a:lnTo>
                    <a:pt x="1186" y="1426"/>
                  </a:lnTo>
                  <a:lnTo>
                    <a:pt x="1502" y="1426"/>
                  </a:lnTo>
                  <a:lnTo>
                    <a:pt x="1502" y="189"/>
                  </a:lnTo>
                  <a:lnTo>
                    <a:pt x="871" y="315"/>
                  </a:lnTo>
                  <a:lnTo>
                    <a:pt x="871" y="453"/>
                  </a:lnTo>
                  <a:lnTo>
                    <a:pt x="1186" y="391"/>
                  </a:lnTo>
                  <a:lnTo>
                    <a:pt x="1186" y="873"/>
                  </a:lnTo>
                  <a:lnTo>
                    <a:pt x="1184" y="873"/>
                  </a:lnTo>
                  <a:lnTo>
                    <a:pt x="1184" y="873"/>
                  </a:lnTo>
                  <a:lnTo>
                    <a:pt x="852" y="1205"/>
                  </a:lnTo>
                  <a:lnTo>
                    <a:pt x="629" y="982"/>
                  </a:lnTo>
                  <a:lnTo>
                    <a:pt x="740" y="870"/>
                  </a:lnTo>
                  <a:lnTo>
                    <a:pt x="852" y="982"/>
                  </a:lnTo>
                  <a:lnTo>
                    <a:pt x="1027" y="80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pic>
        <p:nvPicPr>
          <p:cNvPr id="322" name="Google Shape;322;g1745f6b6926_1_177"/>
          <p:cNvPicPr preferRelativeResize="0"/>
          <p:nvPr/>
        </p:nvPicPr>
        <p:blipFill>
          <a:blip r:embed="rId6">
            <a:alphaModFix/>
          </a:blip>
          <a:stretch>
            <a:fillRect/>
          </a:stretch>
        </p:blipFill>
        <p:spPr>
          <a:xfrm>
            <a:off x="6879813" y="1388175"/>
            <a:ext cx="2584127" cy="1306200"/>
          </a:xfrm>
          <a:prstGeom prst="rect">
            <a:avLst/>
          </a:prstGeom>
          <a:noFill/>
          <a:ln>
            <a:noFill/>
          </a:ln>
        </p:spPr>
      </p:pic>
      <p:pic>
        <p:nvPicPr>
          <p:cNvPr id="323" name="Google Shape;323;g1745f6b6926_1_177"/>
          <p:cNvPicPr preferRelativeResize="0"/>
          <p:nvPr/>
        </p:nvPicPr>
        <p:blipFill>
          <a:blip r:embed="rId7">
            <a:alphaModFix/>
          </a:blip>
          <a:stretch>
            <a:fillRect/>
          </a:stretch>
        </p:blipFill>
        <p:spPr>
          <a:xfrm>
            <a:off x="9461575" y="5330524"/>
            <a:ext cx="2700750" cy="910039"/>
          </a:xfrm>
          <a:prstGeom prst="rect">
            <a:avLst/>
          </a:prstGeom>
          <a:noFill/>
          <a:ln>
            <a:noFill/>
          </a:ln>
        </p:spPr>
      </p:pic>
      <p:grpSp>
        <p:nvGrpSpPr>
          <p:cNvPr id="324" name="Google Shape;324;g1745f6b6926_1_177"/>
          <p:cNvGrpSpPr/>
          <p:nvPr/>
        </p:nvGrpSpPr>
        <p:grpSpPr>
          <a:xfrm>
            <a:off x="10158848" y="2235550"/>
            <a:ext cx="1306200" cy="1306200"/>
            <a:chOff x="2206885" y="2235550"/>
            <a:chExt cx="1306200" cy="1306200"/>
          </a:xfrm>
        </p:grpSpPr>
        <p:grpSp>
          <p:nvGrpSpPr>
            <p:cNvPr id="325" name="Google Shape;325;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2206885" y="2235550"/>
              <a:ext cx="1306200" cy="1306200"/>
              <a:chOff x="2206172" y="2590800"/>
              <a:chExt cx="1306200" cy="1306200"/>
            </a:xfrm>
          </p:grpSpPr>
          <p:sp>
            <p:nvSpPr>
              <p:cNvPr id="326" name="Google Shape;326;g1745f6b6926_1_177"/>
              <p:cNvSpPr/>
              <p:nvPr/>
            </p:nvSpPr>
            <p:spPr>
              <a:xfrm>
                <a:off x="2206172" y="2590800"/>
                <a:ext cx="1306200" cy="13062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grpSp>
            <p:nvGrpSpPr>
              <p:cNvPr id="327" name="Google Shape;327;g1745f6b6926_1_177"/>
              <p:cNvGrpSpPr/>
              <p:nvPr/>
            </p:nvGrpSpPr>
            <p:grpSpPr>
              <a:xfrm>
                <a:off x="2289553" y="2674187"/>
                <a:ext cx="1139471" cy="1139448"/>
                <a:chOff x="2289553" y="2674187"/>
                <a:chExt cx="1139471" cy="1139448"/>
              </a:xfrm>
            </p:grpSpPr>
            <p:sp>
              <p:nvSpPr>
                <p:cNvPr id="328" name="Google Shape;328;g1745f6b6926_1_177"/>
                <p:cNvSpPr/>
                <p:nvPr/>
              </p:nvSpPr>
              <p:spPr>
                <a:xfrm>
                  <a:off x="2289553" y="2674187"/>
                  <a:ext cx="1059338" cy="703174"/>
                </a:xfrm>
                <a:custGeom>
                  <a:avLst/>
                  <a:gdLst/>
                  <a:ahLst/>
                  <a:cxnLst/>
                  <a:rect l="l" t="t" r="r" b="b"/>
                  <a:pathLst>
                    <a:path w="1059338" h="703174" extrusionOk="0">
                      <a:moveTo>
                        <a:pt x="15920" y="703174"/>
                      </a:moveTo>
                      <a:cubicBezTo>
                        <a:pt x="-50056" y="429294"/>
                        <a:pt x="94060" y="148318"/>
                        <a:pt x="354987" y="42111"/>
                      </a:cubicBezTo>
                      <a:cubicBezTo>
                        <a:pt x="615914" y="-64096"/>
                        <a:pt x="915288" y="36360"/>
                        <a:pt x="1059338" y="278459"/>
                      </a:cubicBezTo>
                      <a:lnTo>
                        <a:pt x="15920" y="703174"/>
                      </a:lnTo>
                      <a:close/>
                    </a:path>
                    <a:path w="1059338" h="703174" fill="none" extrusionOk="0">
                      <a:moveTo>
                        <a:pt x="15920" y="703174"/>
                      </a:moveTo>
                      <a:cubicBezTo>
                        <a:pt x="-50056" y="429294"/>
                        <a:pt x="94060" y="148318"/>
                        <a:pt x="354987" y="42111"/>
                      </a:cubicBezTo>
                      <a:cubicBezTo>
                        <a:pt x="615914" y="-64096"/>
                        <a:pt x="915288" y="36360"/>
                        <a:pt x="1059338" y="278459"/>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29" name="Google Shape;329;g1745f6b6926_1_177"/>
                <p:cNvSpPr/>
                <p:nvPr/>
              </p:nvSpPr>
              <p:spPr>
                <a:xfrm>
                  <a:off x="2333340" y="3462781"/>
                  <a:ext cx="181713" cy="235060"/>
                </a:xfrm>
                <a:custGeom>
                  <a:avLst/>
                  <a:gdLst/>
                  <a:ahLst/>
                  <a:cxnLst/>
                  <a:rect l="l" t="t" r="r" b="b"/>
                  <a:pathLst>
                    <a:path w="181713" h="235060" extrusionOk="0">
                      <a:moveTo>
                        <a:pt x="181713" y="235060"/>
                      </a:moveTo>
                      <a:cubicBezTo>
                        <a:pt x="101417" y="174159"/>
                        <a:pt x="38713" y="93047"/>
                        <a:pt x="0" y="0"/>
                      </a:cubicBezTo>
                      <a:lnTo>
                        <a:pt x="181713" y="235060"/>
                      </a:lnTo>
                      <a:close/>
                    </a:path>
                    <a:path w="181713" h="235060" fill="none" extrusionOk="0">
                      <a:moveTo>
                        <a:pt x="181713" y="235060"/>
                      </a:moveTo>
                      <a:cubicBezTo>
                        <a:pt x="101417" y="174159"/>
                        <a:pt x="38713" y="93047"/>
                        <a:pt x="0" y="0"/>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sp>
              <p:nvSpPr>
                <p:cNvPr id="330" name="Google Shape;330;g1745f6b6926_1_177"/>
                <p:cNvSpPr/>
                <p:nvPr/>
              </p:nvSpPr>
              <p:spPr>
                <a:xfrm>
                  <a:off x="2612823" y="3064996"/>
                  <a:ext cx="816201" cy="748639"/>
                </a:xfrm>
                <a:custGeom>
                  <a:avLst/>
                  <a:gdLst/>
                  <a:ahLst/>
                  <a:cxnLst/>
                  <a:rect l="l" t="t" r="r" b="b"/>
                  <a:pathLst>
                    <a:path w="816201" h="748639" extrusionOk="0">
                      <a:moveTo>
                        <a:pt x="787343" y="0"/>
                      </a:moveTo>
                      <a:cubicBezTo>
                        <a:pt x="859122" y="216943"/>
                        <a:pt x="794325" y="455783"/>
                        <a:pt x="622745" y="606703"/>
                      </a:cubicBezTo>
                      <a:cubicBezTo>
                        <a:pt x="451166" y="757622"/>
                        <a:pt x="206011" y="791415"/>
                        <a:pt x="0" y="692543"/>
                      </a:cubicBezTo>
                      <a:lnTo>
                        <a:pt x="787343" y="0"/>
                      </a:lnTo>
                      <a:close/>
                    </a:path>
                    <a:path w="816201" h="748639" fill="none" extrusionOk="0">
                      <a:moveTo>
                        <a:pt x="787343" y="0"/>
                      </a:moveTo>
                      <a:cubicBezTo>
                        <a:pt x="859122" y="216943"/>
                        <a:pt x="794325" y="455783"/>
                        <a:pt x="622745" y="606703"/>
                      </a:cubicBezTo>
                      <a:cubicBezTo>
                        <a:pt x="451166" y="757622"/>
                        <a:pt x="206011" y="791415"/>
                        <a:pt x="0" y="692543"/>
                      </a:cubicBezTo>
                    </a:path>
                  </a:pathLst>
                </a:custGeom>
                <a:noFill/>
                <a:ln w="19050" cap="flat" cmpd="sng">
                  <a:solidFill>
                    <a:schemeClr val="lt1">
                      <a:alpha val="4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grpSp>
        <p:sp>
          <p:nvSpPr>
            <p:cNvPr id="331" name="Google Shape;331;g1745f6b6926_1_177"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630084" y="2658603"/>
              <a:ext cx="459891" cy="460182"/>
            </a:xfrm>
            <a:custGeom>
              <a:avLst/>
              <a:gdLst/>
              <a:ahLst/>
              <a:cxnLst/>
              <a:rect l="l" t="t" r="r" b="b"/>
              <a:pathLst>
                <a:path w="1580" h="1581" extrusionOk="0">
                  <a:moveTo>
                    <a:pt x="156" y="1424"/>
                  </a:moveTo>
                  <a:lnTo>
                    <a:pt x="1580" y="1424"/>
                  </a:lnTo>
                  <a:lnTo>
                    <a:pt x="1580" y="1581"/>
                  </a:lnTo>
                  <a:lnTo>
                    <a:pt x="0" y="1581"/>
                  </a:lnTo>
                  <a:lnTo>
                    <a:pt x="0" y="0"/>
                  </a:lnTo>
                  <a:lnTo>
                    <a:pt x="156" y="0"/>
                  </a:lnTo>
                  <a:lnTo>
                    <a:pt x="156" y="1424"/>
                  </a:lnTo>
                  <a:close/>
                  <a:moveTo>
                    <a:pt x="393" y="712"/>
                  </a:moveTo>
                  <a:lnTo>
                    <a:pt x="552" y="712"/>
                  </a:lnTo>
                  <a:lnTo>
                    <a:pt x="552" y="1265"/>
                  </a:lnTo>
                  <a:lnTo>
                    <a:pt x="393" y="1265"/>
                  </a:lnTo>
                  <a:lnTo>
                    <a:pt x="393" y="712"/>
                  </a:lnTo>
                  <a:close/>
                  <a:moveTo>
                    <a:pt x="830" y="238"/>
                  </a:moveTo>
                  <a:lnTo>
                    <a:pt x="987" y="238"/>
                  </a:lnTo>
                  <a:lnTo>
                    <a:pt x="987" y="1265"/>
                  </a:lnTo>
                  <a:lnTo>
                    <a:pt x="830" y="1265"/>
                  </a:lnTo>
                  <a:lnTo>
                    <a:pt x="830" y="238"/>
                  </a:lnTo>
                  <a:close/>
                  <a:moveTo>
                    <a:pt x="1264" y="475"/>
                  </a:moveTo>
                  <a:lnTo>
                    <a:pt x="1423" y="475"/>
                  </a:lnTo>
                  <a:lnTo>
                    <a:pt x="1423" y="1265"/>
                  </a:lnTo>
                  <a:lnTo>
                    <a:pt x="1264" y="1265"/>
                  </a:lnTo>
                  <a:lnTo>
                    <a:pt x="1264" y="47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icrosoft Yahei"/>
                <a:ea typeface="Microsoft Yahei"/>
                <a:cs typeface="Microsoft Yahei"/>
                <a:sym typeface="Microsoft Yahe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750"/>
                                        <p:tgtEl>
                                          <p:spTgt spid="233"/>
                                        </p:tgtEl>
                                      </p:cBhvr>
                                    </p:animEffect>
                                  </p:childTnLst>
                                </p:cTn>
                              </p:par>
                            </p:childTnLst>
                          </p:cTn>
                        </p:par>
                        <p:par>
                          <p:cTn id="8" fill="hold">
                            <p:stCondLst>
                              <p:cond delay="750"/>
                            </p:stCondLst>
                            <p:childTnLst>
                              <p:par>
                                <p:cTn id="9" presetID="10" presetClass="entr" presetSubtype="0" fill="hold" nodeType="afterEffect">
                                  <p:stCondLst>
                                    <p:cond delay="750"/>
                                  </p:stCondLst>
                                  <p:childTnLst>
                                    <p:set>
                                      <p:cBhvr>
                                        <p:cTn id="10" dur="1" fill="hold">
                                          <p:stCondLst>
                                            <p:cond delay="0"/>
                                          </p:stCondLst>
                                        </p:cTn>
                                        <p:tgtEl>
                                          <p:spTgt spid="258"/>
                                        </p:tgtEl>
                                        <p:attrNameLst>
                                          <p:attrName>style.visibility</p:attrName>
                                        </p:attrNameLst>
                                      </p:cBhvr>
                                      <p:to>
                                        <p:strVal val="visible"/>
                                      </p:to>
                                    </p:set>
                                    <p:animEffect transition="in" filter="fade">
                                      <p:cBhvr>
                                        <p:cTn id="11" dur="750"/>
                                        <p:tgtEl>
                                          <p:spTgt spid="258"/>
                                        </p:tgtEl>
                                      </p:cBhvr>
                                    </p:animEffect>
                                  </p:childTnLst>
                                </p:cTn>
                              </p:par>
                              <p:par>
                                <p:cTn id="12" presetID="10" presetClass="entr" presetSubtype="0" fill="hold" nodeType="withEffect">
                                  <p:stCondLst>
                                    <p:cond delay="2250"/>
                                  </p:stCondLst>
                                  <p:childTnLst>
                                    <p:set>
                                      <p:cBhvr>
                                        <p:cTn id="13" dur="1" fill="hold">
                                          <p:stCondLst>
                                            <p:cond delay="0"/>
                                          </p:stCondLst>
                                        </p:cTn>
                                        <p:tgtEl>
                                          <p:spTgt spid="260"/>
                                        </p:tgtEl>
                                        <p:attrNameLst>
                                          <p:attrName>style.visibility</p:attrName>
                                        </p:attrNameLst>
                                      </p:cBhvr>
                                      <p:to>
                                        <p:strVal val="visible"/>
                                      </p:to>
                                    </p:set>
                                    <p:animEffect transition="in" filter="fade">
                                      <p:cBhvr>
                                        <p:cTn id="14" dur="750"/>
                                        <p:tgtEl>
                                          <p:spTgt spid="260"/>
                                        </p:tgtEl>
                                      </p:cBhvr>
                                    </p:animEffect>
                                  </p:childTnLst>
                                </p:cTn>
                              </p:par>
                            </p:childTnLst>
                          </p:cTn>
                        </p:par>
                        <p:par>
                          <p:cTn id="15" fill="hold">
                            <p:stCondLst>
                              <p:cond delay="1500"/>
                            </p:stCondLst>
                            <p:childTnLst>
                              <p:par>
                                <p:cTn id="16" presetID="10" presetClass="entr" presetSubtype="0" fill="hold" nodeType="afterEffect">
                                  <p:stCondLst>
                                    <p:cond delay="225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75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2171700" y="2607945"/>
            <a:ext cx="53151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a:solidFill>
                  <a:schemeClr val="dk2"/>
                </a:solidFill>
                <a:latin typeface="Microsoft Yahei"/>
                <a:ea typeface="Microsoft Yahei"/>
                <a:cs typeface="Microsoft Yahei"/>
                <a:sym typeface="Microsoft Yahei"/>
              </a:rPr>
              <a:t>MLP</a:t>
            </a:r>
            <a:endParaRPr sz="5400" b="0" i="0" u="none" strike="noStrike" cap="none">
              <a:solidFill>
                <a:schemeClr val="dk2"/>
              </a:solidFill>
              <a:latin typeface="Microsoft Yahei"/>
              <a:ea typeface="Microsoft Yahei"/>
              <a:cs typeface="Microsoft Yahei"/>
              <a:sym typeface="Microsoft Yahei"/>
            </a:endParaRPr>
          </a:p>
        </p:txBody>
      </p:sp>
      <p:sp>
        <p:nvSpPr>
          <p:cNvPr id="337" name="Google Shape;337;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txBox="1"/>
          <p:nvPr/>
        </p:nvSpPr>
        <p:spPr>
          <a:xfrm>
            <a:off x="8428992" y="2057403"/>
            <a:ext cx="126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dk2"/>
                </a:solidFill>
                <a:latin typeface="Microsoft Yahei"/>
                <a:ea typeface="Microsoft Yahei"/>
                <a:cs typeface="Microsoft Yahei"/>
                <a:sym typeface="Microsoft Yahei"/>
              </a:rPr>
              <a:t>03</a:t>
            </a:r>
            <a:endParaRPr sz="5400" b="0" i="0" u="none" strike="noStrike" cap="none">
              <a:solidFill>
                <a:schemeClr val="dk2"/>
              </a:solidFill>
              <a:latin typeface="Microsoft Yahei"/>
              <a:ea typeface="Microsoft Yahei"/>
              <a:cs typeface="Microsoft Yahei"/>
              <a:sym typeface="Microsoft Yahei"/>
            </a:endParaRPr>
          </a:p>
        </p:txBody>
      </p:sp>
      <p:cxnSp>
        <p:nvCxnSpPr>
          <p:cNvPr id="338" name="Google Shape;338;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a:off x="8737600" y="2980713"/>
            <a:ext cx="457200" cy="0"/>
          </a:xfrm>
          <a:prstGeom prst="straightConnector1">
            <a:avLst/>
          </a:prstGeom>
          <a:noFill/>
          <a:ln w="25400" cap="flat" cmpd="sng">
            <a:solidFill>
              <a:srgbClr val="D8D8D8"/>
            </a:solidFill>
            <a:prstDash val="solid"/>
            <a:miter lim="800000"/>
            <a:headEnd type="none" w="sm" len="sm"/>
            <a:tailEnd type="none" w="sm" len="sm"/>
          </a:ln>
        </p:spPr>
      </p:cxnSp>
      <p:sp>
        <p:nvSpPr>
          <p:cNvPr id="339" name="Google Shape;339;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2273302" y="2396173"/>
            <a:ext cx="317400" cy="131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0" name="Google Shape;340;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flipH="1">
            <a:off x="11213996" y="2057400"/>
            <a:ext cx="978000" cy="27939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1" name="Google Shape;341;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2806700"/>
            <a:ext cx="142800" cy="1428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2" name="Google Shape;342;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277356"/>
            <a:ext cx="142800" cy="1428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3" name="Google Shape;343;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3748012"/>
            <a:ext cx="142800" cy="142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4" name="Google Shape;344;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218669"/>
            <a:ext cx="142800" cy="142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5" name="Google Shape;345;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986319" y="4689326"/>
            <a:ext cx="142800" cy="1428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46" name="Google Shape;346;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CxnSpPr/>
          <p:nvPr/>
        </p:nvCxnSpPr>
        <p:spPr>
          <a:xfrm rot="10800000">
            <a:off x="-5962" y="2878137"/>
            <a:ext cx="648900" cy="0"/>
          </a:xfrm>
          <a:prstGeom prst="straightConnector1">
            <a:avLst/>
          </a:prstGeom>
          <a:noFill/>
          <a:ln w="25400" cap="flat" cmpd="sng">
            <a:solidFill>
              <a:srgbClr val="D8D8D8"/>
            </a:solidFill>
            <a:prstDash val="solid"/>
            <a:miter lim="800000"/>
            <a:headEnd type="none" w="sm" len="sm"/>
            <a:tailEnd type="none" w="sm" len="sm"/>
          </a:ln>
        </p:spPr>
      </p:cxnSp>
      <p:grpSp>
        <p:nvGrpSpPr>
          <p:cNvPr id="347" name="Google Shape;347;g1745f6b6926_1_25"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GrpSpPr/>
          <p:nvPr/>
        </p:nvGrpSpPr>
        <p:grpSpPr>
          <a:xfrm>
            <a:off x="9483228" y="4361971"/>
            <a:ext cx="537341" cy="537341"/>
            <a:chOff x="9287742" y="4931641"/>
            <a:chExt cx="669000" cy="669000"/>
          </a:xfrm>
        </p:grpSpPr>
        <p:sp>
          <p:nvSpPr>
            <p:cNvPr id="348" name="Google Shape;348;g1745f6b6926_1_25"/>
            <p:cNvSpPr/>
            <p:nvPr/>
          </p:nvSpPr>
          <p:spPr>
            <a:xfrm>
              <a:off x="9287742" y="4931641"/>
              <a:ext cx="669000" cy="669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sp>
          <p:nvSpPr>
            <p:cNvPr id="349" name="Google Shape;349;g1745f6b6926_1_25"/>
            <p:cNvSpPr/>
            <p:nvPr/>
          </p:nvSpPr>
          <p:spPr>
            <a:xfrm rot="10800000" flipH="1">
              <a:off x="9541743" y="5160487"/>
              <a:ext cx="160694" cy="138529"/>
            </a:xfrm>
            <a:custGeom>
              <a:avLst/>
              <a:gdLst/>
              <a:ahLst/>
              <a:cxnLst/>
              <a:rect l="l" t="t" r="r" b="b"/>
              <a:pathLst>
                <a:path w="359093" h="309563" extrusionOk="0">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icrosoft Yahei"/>
                <a:ea typeface="Microsoft Yahei"/>
                <a:cs typeface="Microsoft Yahei"/>
                <a:sym typeface="Microsoft Yahei"/>
              </a:endParaRPr>
            </a:p>
          </p:txBody>
        </p:sp>
        <p:cxnSp>
          <p:nvCxnSpPr>
            <p:cNvPr id="350" name="Google Shape;350;g1745f6b6926_1_25"/>
            <p:cNvCxnSpPr/>
            <p:nvPr/>
          </p:nvCxnSpPr>
          <p:spPr>
            <a:xfrm>
              <a:off x="9556787" y="5407536"/>
              <a:ext cx="131100" cy="0"/>
            </a:xfrm>
            <a:prstGeom prst="straightConnector1">
              <a:avLst/>
            </a:prstGeom>
            <a:noFill/>
            <a:ln w="28575" cap="flat" cmpd="sng">
              <a:solidFill>
                <a:schemeClr val="lt1">
                  <a:alpha val="22745"/>
                </a:schemeClr>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750"/>
                                        <p:tgtEl>
                                          <p:spTgt spid="34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36"/>
                                        </p:tgtEl>
                                        <p:attrNameLst>
                                          <p:attrName>style.visibility</p:attrName>
                                        </p:attrNameLst>
                                      </p:cBhvr>
                                      <p:to>
                                        <p:strVal val="visible"/>
                                      </p:to>
                                    </p:set>
                                    <p:animEffect transition="in" filter="fade">
                                      <p:cBhvr>
                                        <p:cTn id="11" dur="750"/>
                                        <p:tgtEl>
                                          <p:spTgt spid="336"/>
                                        </p:tgtEl>
                                      </p:cBhvr>
                                    </p:animEffect>
                                  </p:childTnLst>
                                </p:cTn>
                              </p:par>
                            </p:childTnLst>
                          </p:cTn>
                        </p:par>
                        <p:par>
                          <p:cTn id="12" fill="hold">
                            <p:stCondLst>
                              <p:cond delay="1500"/>
                            </p:stCondLst>
                            <p:childTnLst>
                              <p:par>
                                <p:cTn id="13" presetID="10" presetClass="entr" presetSubtype="0" fill="hold" nodeType="afterEffect">
                                  <p:stCondLst>
                                    <p:cond delay="75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750"/>
                                        <p:tgtEl>
                                          <p:spTgt spid="339"/>
                                        </p:tgtEl>
                                      </p:cBhvr>
                                    </p:animEffect>
                                  </p:childTnLst>
                                </p:cTn>
                              </p:par>
                            </p:childTnLst>
                          </p:cTn>
                        </p:par>
                        <p:par>
                          <p:cTn id="16" fill="hold">
                            <p:stCondLst>
                              <p:cond delay="2250"/>
                            </p:stCondLst>
                            <p:childTnLst>
                              <p:par>
                                <p:cTn id="17" presetID="10" presetClass="entr" presetSubtype="0" fill="hold" nodeType="afterEffect">
                                  <p:stCondLst>
                                    <p:cond delay="1200"/>
                                  </p:stCondLst>
                                  <p:childTnLst>
                                    <p:set>
                                      <p:cBhvr>
                                        <p:cTn id="18" dur="1" fill="hold">
                                          <p:stCondLst>
                                            <p:cond delay="0"/>
                                          </p:stCondLst>
                                        </p:cTn>
                                        <p:tgtEl>
                                          <p:spTgt spid="337"/>
                                        </p:tgtEl>
                                        <p:attrNameLst>
                                          <p:attrName>style.visibility</p:attrName>
                                        </p:attrNameLst>
                                      </p:cBhvr>
                                      <p:to>
                                        <p:strVal val="visible"/>
                                      </p:to>
                                    </p:set>
                                    <p:animEffect transition="in" filter="fade">
                                      <p:cBhvr>
                                        <p:cTn id="19" dur="1300"/>
                                        <p:tgtEl>
                                          <p:spTgt spid="337"/>
                                        </p:tgtEl>
                                      </p:cBhvr>
                                    </p:animEffect>
                                  </p:childTnLst>
                                </p:cTn>
                              </p:par>
                            </p:childTnLst>
                          </p:cTn>
                        </p:par>
                        <p:par>
                          <p:cTn id="20" fill="hold">
                            <p:stCondLst>
                              <p:cond delay="3550"/>
                            </p:stCondLst>
                            <p:childTnLst>
                              <p:par>
                                <p:cTn id="21" presetID="10" presetClass="entr" presetSubtype="0" fill="hold" nodeType="afterEffect">
                                  <p:stCondLst>
                                    <p:cond delay="750"/>
                                  </p:stCondLst>
                                  <p:childTnLst>
                                    <p:set>
                                      <p:cBhvr>
                                        <p:cTn id="22" dur="1" fill="hold">
                                          <p:stCondLst>
                                            <p:cond delay="0"/>
                                          </p:stCondLst>
                                        </p:cTn>
                                        <p:tgtEl>
                                          <p:spTgt spid="338"/>
                                        </p:tgtEl>
                                        <p:attrNameLst>
                                          <p:attrName>style.visibility</p:attrName>
                                        </p:attrNameLst>
                                      </p:cBhvr>
                                      <p:to>
                                        <p:strVal val="visible"/>
                                      </p:to>
                                    </p:set>
                                    <p:animEffect transition="in" filter="fade">
                                      <p:cBhvr>
                                        <p:cTn id="23" dur="750"/>
                                        <p:tgtEl>
                                          <p:spTgt spid="338"/>
                                        </p:tgtEl>
                                      </p:cBhvr>
                                    </p:animEffect>
                                  </p:childTnLst>
                                </p:cTn>
                              </p:par>
                              <p:par>
                                <p:cTn id="24" presetID="10" presetClass="entr" presetSubtype="0" fill="hold" nodeType="withEffect">
                                  <p:stCondLst>
                                    <p:cond delay="750"/>
                                  </p:stCondLst>
                                  <p:childTnLst>
                                    <p:set>
                                      <p:cBhvr>
                                        <p:cTn id="25" dur="1" fill="hold">
                                          <p:stCondLst>
                                            <p:cond delay="0"/>
                                          </p:stCondLst>
                                        </p:cTn>
                                        <p:tgtEl>
                                          <p:spTgt spid="340"/>
                                        </p:tgtEl>
                                        <p:attrNameLst>
                                          <p:attrName>style.visibility</p:attrName>
                                        </p:attrNameLst>
                                      </p:cBhvr>
                                      <p:to>
                                        <p:strVal val="visible"/>
                                      </p:to>
                                    </p:set>
                                    <p:animEffect transition="in" filter="fade">
                                      <p:cBhvr>
                                        <p:cTn id="26" dur="750"/>
                                        <p:tgtEl>
                                          <p:spTgt spid="340"/>
                                        </p:tgtEl>
                                      </p:cBhvr>
                                    </p:animEffect>
                                  </p:childTnLst>
                                </p:cTn>
                              </p:par>
                            </p:childTnLst>
                          </p:cTn>
                        </p:par>
                        <p:par>
                          <p:cTn id="27" fill="hold">
                            <p:stCondLst>
                              <p:cond delay="4300"/>
                            </p:stCondLst>
                            <p:childTnLst>
                              <p:par>
                                <p:cTn id="28" presetID="23" presetClass="entr" presetSubtype="16" fill="hold" nodeType="afterEffect">
                                  <p:stCondLst>
                                    <p:cond delay="1250"/>
                                  </p:stCondLst>
                                  <p:childTnLst>
                                    <p:set>
                                      <p:cBhvr>
                                        <p:cTn id="29" dur="1" fill="hold">
                                          <p:stCondLst>
                                            <p:cond delay="0"/>
                                          </p:stCondLst>
                                        </p:cTn>
                                        <p:tgtEl>
                                          <p:spTgt spid="345"/>
                                        </p:tgtEl>
                                        <p:attrNameLst>
                                          <p:attrName>style.visibility</p:attrName>
                                        </p:attrNameLst>
                                      </p:cBhvr>
                                      <p:to>
                                        <p:strVal val="visible"/>
                                      </p:to>
                                    </p:set>
                                    <p:anim calcmode="lin" valueType="num">
                                      <p:cBhvr additive="base">
                                        <p:cTn id="30" dur="536"/>
                                        <p:tgtEl>
                                          <p:spTgt spid="345"/>
                                        </p:tgtEl>
                                        <p:attrNameLst>
                                          <p:attrName>ppt_w</p:attrName>
                                        </p:attrNameLst>
                                      </p:cBhvr>
                                      <p:tavLst>
                                        <p:tav tm="0">
                                          <p:val>
                                            <p:strVal val="0"/>
                                          </p:val>
                                        </p:tav>
                                        <p:tav tm="100000">
                                          <p:val>
                                            <p:strVal val="#ppt_w"/>
                                          </p:val>
                                        </p:tav>
                                      </p:tavLst>
                                    </p:anim>
                                    <p:anim calcmode="lin" valueType="num">
                                      <p:cBhvr additive="base">
                                        <p:cTn id="31" dur="536"/>
                                        <p:tgtEl>
                                          <p:spTgt spid="345"/>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1250"/>
                                  </p:stCondLst>
                                  <p:childTnLst>
                                    <p:set>
                                      <p:cBhvr>
                                        <p:cTn id="33" dur="1" fill="hold">
                                          <p:stCondLst>
                                            <p:cond delay="0"/>
                                          </p:stCondLst>
                                        </p:cTn>
                                        <p:tgtEl>
                                          <p:spTgt spid="344"/>
                                        </p:tgtEl>
                                        <p:attrNameLst>
                                          <p:attrName>style.visibility</p:attrName>
                                        </p:attrNameLst>
                                      </p:cBhvr>
                                      <p:to>
                                        <p:strVal val="visible"/>
                                      </p:to>
                                    </p:set>
                                    <p:anim calcmode="lin" valueType="num">
                                      <p:cBhvr additive="base">
                                        <p:cTn id="34" dur="536"/>
                                        <p:tgtEl>
                                          <p:spTgt spid="344"/>
                                        </p:tgtEl>
                                        <p:attrNameLst>
                                          <p:attrName>ppt_w</p:attrName>
                                        </p:attrNameLst>
                                      </p:cBhvr>
                                      <p:tavLst>
                                        <p:tav tm="0">
                                          <p:val>
                                            <p:strVal val="0"/>
                                          </p:val>
                                        </p:tav>
                                        <p:tav tm="100000">
                                          <p:val>
                                            <p:strVal val="#ppt_w"/>
                                          </p:val>
                                        </p:tav>
                                      </p:tavLst>
                                    </p:anim>
                                    <p:anim calcmode="lin" valueType="num">
                                      <p:cBhvr additive="base">
                                        <p:cTn id="35" dur="536"/>
                                        <p:tgtEl>
                                          <p:spTgt spid="344"/>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1400"/>
                                  </p:stCondLst>
                                  <p:childTnLst>
                                    <p:set>
                                      <p:cBhvr>
                                        <p:cTn id="37" dur="1" fill="hold">
                                          <p:stCondLst>
                                            <p:cond delay="0"/>
                                          </p:stCondLst>
                                        </p:cTn>
                                        <p:tgtEl>
                                          <p:spTgt spid="343"/>
                                        </p:tgtEl>
                                        <p:attrNameLst>
                                          <p:attrName>style.visibility</p:attrName>
                                        </p:attrNameLst>
                                      </p:cBhvr>
                                      <p:to>
                                        <p:strVal val="visible"/>
                                      </p:to>
                                    </p:set>
                                    <p:anim calcmode="lin" valueType="num">
                                      <p:cBhvr additive="base">
                                        <p:cTn id="38" dur="536"/>
                                        <p:tgtEl>
                                          <p:spTgt spid="343"/>
                                        </p:tgtEl>
                                        <p:attrNameLst>
                                          <p:attrName>ppt_w</p:attrName>
                                        </p:attrNameLst>
                                      </p:cBhvr>
                                      <p:tavLst>
                                        <p:tav tm="0">
                                          <p:val>
                                            <p:strVal val="0"/>
                                          </p:val>
                                        </p:tav>
                                        <p:tav tm="100000">
                                          <p:val>
                                            <p:strVal val="#ppt_w"/>
                                          </p:val>
                                        </p:tav>
                                      </p:tavLst>
                                    </p:anim>
                                    <p:anim calcmode="lin" valueType="num">
                                      <p:cBhvr additive="base">
                                        <p:cTn id="39" dur="536"/>
                                        <p:tgtEl>
                                          <p:spTgt spid="343"/>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1550"/>
                                  </p:stCondLst>
                                  <p:childTnLst>
                                    <p:set>
                                      <p:cBhvr>
                                        <p:cTn id="41" dur="1" fill="hold">
                                          <p:stCondLst>
                                            <p:cond delay="0"/>
                                          </p:stCondLst>
                                        </p:cTn>
                                        <p:tgtEl>
                                          <p:spTgt spid="342"/>
                                        </p:tgtEl>
                                        <p:attrNameLst>
                                          <p:attrName>style.visibility</p:attrName>
                                        </p:attrNameLst>
                                      </p:cBhvr>
                                      <p:to>
                                        <p:strVal val="visible"/>
                                      </p:to>
                                    </p:set>
                                    <p:anim calcmode="lin" valueType="num">
                                      <p:cBhvr additive="base">
                                        <p:cTn id="42" dur="536"/>
                                        <p:tgtEl>
                                          <p:spTgt spid="342"/>
                                        </p:tgtEl>
                                        <p:attrNameLst>
                                          <p:attrName>ppt_w</p:attrName>
                                        </p:attrNameLst>
                                      </p:cBhvr>
                                      <p:tavLst>
                                        <p:tav tm="0">
                                          <p:val>
                                            <p:strVal val="0"/>
                                          </p:val>
                                        </p:tav>
                                        <p:tav tm="100000">
                                          <p:val>
                                            <p:strVal val="#ppt_w"/>
                                          </p:val>
                                        </p:tav>
                                      </p:tavLst>
                                    </p:anim>
                                    <p:anim calcmode="lin" valueType="num">
                                      <p:cBhvr additive="base">
                                        <p:cTn id="43" dur="536"/>
                                        <p:tgtEl>
                                          <p:spTgt spid="342"/>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1700"/>
                                  </p:stCondLst>
                                  <p:childTnLst>
                                    <p:set>
                                      <p:cBhvr>
                                        <p:cTn id="45" dur="1" fill="hold">
                                          <p:stCondLst>
                                            <p:cond delay="0"/>
                                          </p:stCondLst>
                                        </p:cTn>
                                        <p:tgtEl>
                                          <p:spTgt spid="341"/>
                                        </p:tgtEl>
                                        <p:attrNameLst>
                                          <p:attrName>style.visibility</p:attrName>
                                        </p:attrNameLst>
                                      </p:cBhvr>
                                      <p:to>
                                        <p:strVal val="visible"/>
                                      </p:to>
                                    </p:set>
                                    <p:anim calcmode="lin" valueType="num">
                                      <p:cBhvr additive="base">
                                        <p:cTn id="46" dur="536"/>
                                        <p:tgtEl>
                                          <p:spTgt spid="341"/>
                                        </p:tgtEl>
                                        <p:attrNameLst>
                                          <p:attrName>ppt_w</p:attrName>
                                        </p:attrNameLst>
                                      </p:cBhvr>
                                      <p:tavLst>
                                        <p:tav tm="0">
                                          <p:val>
                                            <p:strVal val="0"/>
                                          </p:val>
                                        </p:tav>
                                        <p:tav tm="100000">
                                          <p:val>
                                            <p:strVal val="#ppt_w"/>
                                          </p:val>
                                        </p:tav>
                                      </p:tavLst>
                                    </p:anim>
                                    <p:anim calcmode="lin" valueType="num">
                                      <p:cBhvr additive="base">
                                        <p:cTn id="47" dur="536"/>
                                        <p:tgtEl>
                                          <p:spTgt spid="341"/>
                                        </p:tgtEl>
                                        <p:attrNameLst>
                                          <p:attrName>ppt_h</p:attrName>
                                        </p:attrNameLst>
                                      </p:cBhvr>
                                      <p:tavLst>
                                        <p:tav tm="0">
                                          <p:val>
                                            <p:strVal val="0"/>
                                          </p:val>
                                        </p:tav>
                                        <p:tav tm="100000">
                                          <p:val>
                                            <p:strVal val="#ppt_h"/>
                                          </p:val>
                                        </p:tav>
                                      </p:tavLst>
                                    </p:anim>
                                  </p:childTnLst>
                                </p:cTn>
                              </p:par>
                              <p:par>
                                <p:cTn id="48" presetID="10" presetClass="entr" presetSubtype="0" fill="hold" nodeType="withEffect">
                                  <p:stCondLst>
                                    <p:cond delay="1850"/>
                                  </p:stCondLst>
                                  <p:childTnLst>
                                    <p:set>
                                      <p:cBhvr>
                                        <p:cTn id="49" dur="1" fill="hold">
                                          <p:stCondLst>
                                            <p:cond delay="0"/>
                                          </p:stCondLst>
                                        </p:cTn>
                                        <p:tgtEl>
                                          <p:spTgt spid="346"/>
                                        </p:tgtEl>
                                        <p:attrNameLst>
                                          <p:attrName>style.visibility</p:attrName>
                                        </p:attrNameLst>
                                      </p:cBhvr>
                                      <p:to>
                                        <p:strVal val="visible"/>
                                      </p:to>
                                    </p:set>
                                    <p:animEffect transition="in" filter="fade">
                                      <p:cBhvr>
                                        <p:cTn id="50" dur="75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重生">
      <a:dk1>
        <a:srgbClr val="000000"/>
      </a:dk1>
      <a:lt1>
        <a:srgbClr val="FFFFFF"/>
      </a:lt1>
      <a:dk2>
        <a:srgbClr val="242A32"/>
      </a:dk2>
      <a:lt2>
        <a:srgbClr val="E7E6E6"/>
      </a:lt2>
      <a:accent1>
        <a:srgbClr val="3388DF"/>
      </a:accent1>
      <a:accent2>
        <a:srgbClr val="242A32"/>
      </a:accent2>
      <a:accent3>
        <a:srgbClr val="FFFFFF"/>
      </a:accent3>
      <a:accent4>
        <a:srgbClr val="FFFFFF"/>
      </a:accent4>
      <a:accent5>
        <a:srgbClr val="FFFFFF"/>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1452</Words>
  <Application>Microsoft Office PowerPoint</Application>
  <PresentationFormat>宽屏</PresentationFormat>
  <Paragraphs>161</Paragraphs>
  <Slides>28</Slides>
  <Notes>26</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28</vt:i4>
      </vt:variant>
    </vt:vector>
  </HeadingPairs>
  <TitlesOfParts>
    <vt:vector size="34" baseType="lpstr">
      <vt:lpstr>Microsoft Yahei</vt:lpstr>
      <vt:lpstr>Arial</vt:lpstr>
      <vt:lpstr>Calibri</vt:lpstr>
      <vt:lpstr>Times New Roman</vt:lpstr>
      <vt:lpstr>Office Theme</vt:lpstr>
      <vt:lpstr>Office 主题</vt:lpstr>
      <vt:lpstr>Garbage Classification - Based on Rules of Shanghai Garbage Classification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Classification - Based on Rules of Shanghai Garbage Classification System</dc:title>
  <cp:lastModifiedBy>He Wenbin</cp:lastModifiedBy>
  <cp:revision>7</cp:revision>
  <dcterms:created xsi:type="dcterms:W3CDTF">2018-08-09T03:08:00Z</dcterms:created>
  <dcterms:modified xsi:type="dcterms:W3CDTF">2022-11-12T08:34:07Z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